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47"/>
  </p:notesMasterIdLst>
  <p:sldIdLst>
    <p:sldId id="256" r:id="rId2"/>
    <p:sldId id="395" r:id="rId3"/>
    <p:sldId id="417" r:id="rId4"/>
    <p:sldId id="418" r:id="rId5"/>
    <p:sldId id="419" r:id="rId6"/>
    <p:sldId id="420" r:id="rId7"/>
    <p:sldId id="421" r:id="rId8"/>
    <p:sldId id="260" r:id="rId9"/>
    <p:sldId id="423" r:id="rId10"/>
    <p:sldId id="303" r:id="rId11"/>
    <p:sldId id="305" r:id="rId12"/>
    <p:sldId id="306" r:id="rId13"/>
    <p:sldId id="309" r:id="rId14"/>
    <p:sldId id="326" r:id="rId15"/>
    <p:sldId id="310" r:id="rId16"/>
    <p:sldId id="407" r:id="rId17"/>
    <p:sldId id="385" r:id="rId18"/>
    <p:sldId id="425" r:id="rId19"/>
    <p:sldId id="323" r:id="rId20"/>
    <p:sldId id="315" r:id="rId21"/>
    <p:sldId id="386" r:id="rId22"/>
    <p:sldId id="427" r:id="rId23"/>
    <p:sldId id="327" r:id="rId24"/>
    <p:sldId id="354" r:id="rId25"/>
    <p:sldId id="429" r:id="rId26"/>
    <p:sldId id="430" r:id="rId27"/>
    <p:sldId id="431" r:id="rId28"/>
    <p:sldId id="432" r:id="rId29"/>
    <p:sldId id="433" r:id="rId30"/>
    <p:sldId id="434" r:id="rId31"/>
    <p:sldId id="435" r:id="rId32"/>
    <p:sldId id="436" r:id="rId33"/>
    <p:sldId id="437" r:id="rId34"/>
    <p:sldId id="438" r:id="rId35"/>
    <p:sldId id="439" r:id="rId36"/>
    <p:sldId id="440" r:id="rId37"/>
    <p:sldId id="441" r:id="rId38"/>
    <p:sldId id="442" r:id="rId39"/>
    <p:sldId id="443" r:id="rId40"/>
    <p:sldId id="355" r:id="rId41"/>
    <p:sldId id="445" r:id="rId42"/>
    <p:sldId id="390" r:id="rId43"/>
    <p:sldId id="415" r:id="rId44"/>
    <p:sldId id="447" r:id="rId45"/>
    <p:sldId id="329" r:id="rId46"/>
    <p:sldId id="449" r:id="rId47"/>
    <p:sldId id="450" r:id="rId48"/>
    <p:sldId id="451" r:id="rId49"/>
    <p:sldId id="397" r:id="rId50"/>
    <p:sldId id="398" r:id="rId51"/>
    <p:sldId id="338" r:id="rId52"/>
    <p:sldId id="453" r:id="rId53"/>
    <p:sldId id="454" r:id="rId54"/>
    <p:sldId id="340" r:id="rId55"/>
    <p:sldId id="456" r:id="rId56"/>
    <p:sldId id="339" r:id="rId57"/>
    <p:sldId id="458" r:id="rId58"/>
    <p:sldId id="341" r:id="rId59"/>
    <p:sldId id="460" r:id="rId60"/>
    <p:sldId id="461" r:id="rId61"/>
    <p:sldId id="462" r:id="rId62"/>
    <p:sldId id="343" r:id="rId63"/>
    <p:sldId id="358" r:id="rId64"/>
    <p:sldId id="464" r:id="rId65"/>
    <p:sldId id="465" r:id="rId66"/>
    <p:sldId id="408" r:id="rId67"/>
    <p:sldId id="409" r:id="rId68"/>
    <p:sldId id="410" r:id="rId69"/>
    <p:sldId id="351" r:id="rId70"/>
    <p:sldId id="467" r:id="rId71"/>
    <p:sldId id="468" r:id="rId72"/>
    <p:sldId id="402" r:id="rId73"/>
    <p:sldId id="403" r:id="rId74"/>
    <p:sldId id="404" r:id="rId75"/>
    <p:sldId id="405" r:id="rId76"/>
    <p:sldId id="352" r:id="rId77"/>
    <p:sldId id="470" r:id="rId78"/>
    <p:sldId id="471" r:id="rId79"/>
    <p:sldId id="411" r:id="rId80"/>
    <p:sldId id="473" r:id="rId81"/>
    <p:sldId id="413" r:id="rId82"/>
    <p:sldId id="475" r:id="rId83"/>
    <p:sldId id="476" r:id="rId84"/>
    <p:sldId id="414" r:id="rId85"/>
    <p:sldId id="478" r:id="rId86"/>
    <p:sldId id="353" r:id="rId87"/>
    <p:sldId id="480" r:id="rId88"/>
    <p:sldId id="481" r:id="rId89"/>
    <p:sldId id="482" r:id="rId90"/>
    <p:sldId id="342" r:id="rId91"/>
    <p:sldId id="360" r:id="rId92"/>
    <p:sldId id="361" r:id="rId93"/>
    <p:sldId id="362" r:id="rId94"/>
    <p:sldId id="363" r:id="rId95"/>
    <p:sldId id="364" r:id="rId96"/>
    <p:sldId id="365" r:id="rId97"/>
    <p:sldId id="389" r:id="rId98"/>
    <p:sldId id="484" r:id="rId99"/>
    <p:sldId id="485" r:id="rId100"/>
    <p:sldId id="486" r:id="rId101"/>
    <p:sldId id="369" r:id="rId102"/>
    <p:sldId id="488" r:id="rId103"/>
    <p:sldId id="489" r:id="rId104"/>
    <p:sldId id="490" r:id="rId105"/>
    <p:sldId id="491" r:id="rId106"/>
    <p:sldId id="492" r:id="rId107"/>
    <p:sldId id="370" r:id="rId108"/>
    <p:sldId id="494" r:id="rId109"/>
    <p:sldId id="375" r:id="rId110"/>
    <p:sldId id="496" r:id="rId111"/>
    <p:sldId id="380" r:id="rId112"/>
    <p:sldId id="498" r:id="rId113"/>
    <p:sldId id="379" r:id="rId114"/>
    <p:sldId id="500" r:id="rId115"/>
    <p:sldId id="381" r:id="rId116"/>
    <p:sldId id="502" r:id="rId117"/>
    <p:sldId id="503" r:id="rId118"/>
    <p:sldId id="504" r:id="rId119"/>
    <p:sldId id="505" r:id="rId120"/>
    <p:sldId id="392" r:id="rId121"/>
    <p:sldId id="387" r:id="rId122"/>
    <p:sldId id="507" r:id="rId123"/>
    <p:sldId id="508" r:id="rId124"/>
    <p:sldId id="391" r:id="rId125"/>
    <p:sldId id="510" r:id="rId126"/>
    <p:sldId id="511" r:id="rId127"/>
    <p:sldId id="512" r:id="rId128"/>
    <p:sldId id="513" r:id="rId129"/>
    <p:sldId id="383" r:id="rId130"/>
    <p:sldId id="388" r:id="rId131"/>
    <p:sldId id="321" r:id="rId132"/>
    <p:sldId id="317" r:id="rId133"/>
    <p:sldId id="406" r:id="rId134"/>
    <p:sldId id="515" r:id="rId135"/>
    <p:sldId id="516" r:id="rId136"/>
    <p:sldId id="517" r:id="rId137"/>
    <p:sldId id="518" r:id="rId138"/>
    <p:sldId id="382" r:id="rId139"/>
    <p:sldId id="520" r:id="rId140"/>
    <p:sldId id="521" r:id="rId141"/>
    <p:sldId id="522" r:id="rId142"/>
    <p:sldId id="523" r:id="rId143"/>
    <p:sldId id="524" r:id="rId144"/>
    <p:sldId id="394" r:id="rId145"/>
    <p:sldId id="344" r:id="rId146"/>
  </p:sldIdLst>
  <p:sldSz cx="9144000" cy="5143500" type="screen16x9"/>
  <p:notesSz cx="6858000" cy="9144000"/>
  <p:embeddedFontLst>
    <p:embeddedFont>
      <p:font typeface="Barlow" pitchFamily="2" charset="77"/>
      <p:regular r:id="rId148"/>
      <p:bold r:id="rId149"/>
      <p:italic r:id="rId150"/>
      <p:boldItalic r:id="rId151"/>
    </p:embeddedFont>
    <p:embeddedFont>
      <p:font typeface="BITSTREAM VERA SANS MONO" panose="020B0609030804020204" pitchFamily="49" charset="0"/>
      <p:regular r:id="rId152"/>
      <p:bold r:id="rId153"/>
    </p:embeddedFont>
    <p:embeddedFont>
      <p:font typeface="JetBrains Mono" panose="020B0509020102050004" pitchFamily="49" charset="77"/>
      <p:regular r:id="rId154"/>
      <p:bold r:id="rId155"/>
      <p:italic r:id="rId156"/>
      <p:boldItalic r:id="rId157"/>
    </p:embeddedFont>
    <p:embeddedFont>
      <p:font typeface="JetBrains Mono Light" panose="020B0309020102050004" pitchFamily="49" charset="77"/>
      <p:regular r:id="rId158"/>
      <p:italic r:id="rId159"/>
    </p:embeddedFont>
    <p:embeddedFont>
      <p:font typeface="Linux Biolinum" panose="02000503000000000000" pitchFamily="2" charset="0"/>
      <p:regular r:id="rId160"/>
      <p:bold r:id="rId161"/>
      <p:italic r:id="rId162"/>
    </p:embeddedFont>
    <p:embeddedFont>
      <p:font typeface="Verdana" panose="020B0604030504040204" pitchFamily="34" charset="0"/>
      <p:regular r:id="rId163"/>
      <p:bold r:id="rId164"/>
      <p:italic r:id="rId165"/>
      <p:boldItalic r:id="rId1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1FFCA"/>
    <a:srgbClr val="1751A6"/>
    <a:srgbClr val="FFEE9B"/>
    <a:srgbClr val="00B253"/>
    <a:srgbClr val="434343"/>
    <a:srgbClr val="175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142F75-7C1E-4CD8-8D0B-BB6E87AE0EED}">
  <a:tblStyle styleId="{4F142F75-7C1E-4CD8-8D0B-BB6E87AE0E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E76D83-BB02-407F-8F4D-D8C6B472E35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6"/>
    <p:restoredTop sz="69450"/>
  </p:normalViewPr>
  <p:slideViewPr>
    <p:cSldViewPr snapToGrid="0" snapToObjects="1">
      <p:cViewPr varScale="1">
        <p:scale>
          <a:sx n="152" d="100"/>
          <a:sy n="152" d="100"/>
        </p:scale>
        <p:origin x="1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12.fntdata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2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3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font" Target="fonts/font3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4.fntdata"/><Relationship Id="rId16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4.fntdata"/><Relationship Id="rId156" Type="http://schemas.openxmlformats.org/officeDocument/2006/relationships/font" Target="fonts/font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font" Target="fonts/font1.fntdata"/><Relationship Id="rId164" Type="http://schemas.openxmlformats.org/officeDocument/2006/relationships/font" Target="fonts/font17.fntdata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7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8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8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bytes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590-1A4A-A7BC-0F11E9EDF3DF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defRPr>
                  </a:pPr>
                  <a:endParaRPr lang="en-S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590-1A4A-A7BC-0F11E9EDF3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SE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1979</c:v>
                </c:pt>
                <c:pt idx="1">
                  <c:v>1983</c:v>
                </c:pt>
                <c:pt idx="2">
                  <c:v>2010</c:v>
                </c:pt>
                <c:pt idx="3">
                  <c:v>Today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18</c:v>
                </c:pt>
                <c:pt idx="2">
                  <c:v>8377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90-1A4A-A7BC-0F11E9EDF3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1033104"/>
        <c:axId val="291142704"/>
      </c:barChart>
      <c:catAx>
        <c:axId val="291033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SE"/>
          </a:p>
        </c:txPr>
        <c:crossAx val="291142704"/>
        <c:crossesAt val="1"/>
        <c:auto val="1"/>
        <c:lblAlgn val="ctr"/>
        <c:lblOffset val="100"/>
        <c:noMultiLvlLbl val="0"/>
      </c:catAx>
      <c:valAx>
        <c:axId val="291142704"/>
        <c:scaling>
          <c:logBase val="10"/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SE"/>
          </a:p>
        </c:txPr>
        <c:crossAx val="29103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Bloated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Direct</c:v>
                </c:pt>
                <c:pt idx="1">
                  <c:v>Inherited</c:v>
                </c:pt>
                <c:pt idx="2">
                  <c:v>Transitive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15.1</c:v>
                </c:pt>
                <c:pt idx="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9F-464E-AF4A-78C4B0DE70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Direct</c:v>
                </c:pt>
                <c:pt idx="1">
                  <c:v>Inherited</c:v>
                </c:pt>
                <c:pt idx="2">
                  <c:v>Transitive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97.3</c:v>
                </c:pt>
                <c:pt idx="1">
                  <c:v>84.9</c:v>
                </c:pt>
                <c:pt idx="2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9F-464E-AF4A-78C4B0DE709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94656399"/>
        <c:axId val="851219871"/>
      </c:barChart>
      <c:catAx>
        <c:axId val="89465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SE"/>
          </a:p>
        </c:txPr>
        <c:crossAx val="851219871"/>
        <c:crosses val="autoZero"/>
        <c:auto val="1"/>
        <c:lblAlgn val="ctr"/>
        <c:lblOffset val="100"/>
        <c:noMultiLvlLbl val="0"/>
      </c:catAx>
      <c:valAx>
        <c:axId val="85121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60000"/>
                  <a:lumOff val="40000"/>
                  <a:alpha val="31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r>
                  <a:rPr lang="en-GB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Dependencies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pPr>
              <a:endParaRPr lang="en-S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SE"/>
          </a:p>
        </c:txPr>
        <c:crossAx val="894656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181925052737118"/>
          <c:y val="0.93508673697085898"/>
          <c:w val="0.30192566677123439"/>
          <c:h val="6.4913241481134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S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BITSTREAM VERA SANS MONO" panose="020B0609030804020204" pitchFamily="49" charset="0"/>
        </a:defRPr>
      </a:pPr>
      <a:endParaRPr lang="en-S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Bloated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Direct</c:v>
                </c:pt>
                <c:pt idx="1">
                  <c:v>Inherited</c:v>
                </c:pt>
                <c:pt idx="2">
                  <c:v>Transitive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15.1</c:v>
                </c:pt>
                <c:pt idx="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9F-464E-AF4A-78C4B0DE70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Direct</c:v>
                </c:pt>
                <c:pt idx="1">
                  <c:v>Inherited</c:v>
                </c:pt>
                <c:pt idx="2">
                  <c:v>Transitive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97.3</c:v>
                </c:pt>
                <c:pt idx="1">
                  <c:v>84.9</c:v>
                </c:pt>
                <c:pt idx="2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9F-464E-AF4A-78C4B0DE709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94656399"/>
        <c:axId val="851219871"/>
      </c:barChart>
      <c:catAx>
        <c:axId val="89465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SE"/>
          </a:p>
        </c:txPr>
        <c:crossAx val="851219871"/>
        <c:crosses val="autoZero"/>
        <c:auto val="1"/>
        <c:lblAlgn val="ctr"/>
        <c:lblOffset val="100"/>
        <c:noMultiLvlLbl val="0"/>
      </c:catAx>
      <c:valAx>
        <c:axId val="851219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60000"/>
                  <a:lumOff val="40000"/>
                  <a:alpha val="31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r>
                  <a:rPr lang="en-GB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Dependencies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pPr>
              <a:endParaRPr lang="en-SE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pPr>
            <a:endParaRPr lang="en-SE"/>
          </a:p>
        </c:txPr>
        <c:crossAx val="894656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181925052737118"/>
          <c:y val="0.93508673697085898"/>
          <c:w val="0.30192566677123439"/>
          <c:h val="6.4913241481134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S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BITSTREAM VERA SANS MONO" panose="020B0609030804020204" pitchFamily="49" charset="0"/>
        </a:defRPr>
      </a:pPr>
      <a:endParaRPr lang="en-S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8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65-CA4C-86C1-0DBC360EF662}"/>
              </c:ext>
            </c:extLst>
          </c:dPt>
          <c:dPt>
            <c:idx val="1"/>
            <c:bubble3D val="0"/>
            <c:explosion val="1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65-CA4C-86C1-0DBC360EF662}"/>
              </c:ext>
            </c:extLst>
          </c:dPt>
          <c:dPt>
            <c:idx val="2"/>
            <c:bubble3D val="0"/>
            <c:explosion val="9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65-CA4C-86C1-0DBC360EF662}"/>
              </c:ext>
            </c:extLst>
          </c:dPt>
          <c:dLbls>
            <c:dLbl>
              <c:idx val="0"/>
              <c:layout>
                <c:manualLayout>
                  <c:x val="-0.19264265415852616"/>
                  <c:y val="-0.14789860657916493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21</a:t>
                    </a:r>
                    <a:r>
                      <a:rPr lang="en-US" baseline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 (</a:t>
                    </a:r>
                    <a:fld id="{AFA4DBB0-1DAC-3B47-A68E-0F26CB07F907}" type="PERCENTAGE">
                      <a:rPr lang="en-US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pPr/>
                      <a:t>[PERCENTAGE]</a:t>
                    </a:fld>
                    <a:r>
                      <a:rPr lang="en-US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)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765-CA4C-86C1-0DBC360EF662}"/>
                </c:ext>
              </c:extLst>
            </c:dLbl>
            <c:dLbl>
              <c:idx val="1"/>
              <c:layout>
                <c:manualLayout>
                  <c:x val="0.1880232064586545"/>
                  <c:y val="4.9013454332227889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5 (</a:t>
                    </a:r>
                    <a:fld id="{4382508F-D03E-A546-B137-88FE232A4130}" type="PERCENTAGE">
                      <a:rPr lang="en-US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pPr/>
                      <a:t>[PERCENTAGE]</a:t>
                    </a:fld>
                    <a:r>
                      <a: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)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765-CA4C-86C1-0DBC360EF662}"/>
                </c:ext>
              </c:extLst>
            </c:dLbl>
            <c:dLbl>
              <c:idx val="2"/>
              <c:layout>
                <c:manualLayout>
                  <c:x val="0.12113680462916443"/>
                  <c:y val="0.125975111710887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  <a:cs typeface="Verdana" panose="020B0604030504040204" pitchFamily="34" charset="0"/>
                      </a:defRPr>
                    </a:pPr>
                    <a:r>
                      <a: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4 (</a:t>
                    </a:r>
                    <a:fld id="{48B701B6-0609-2147-8480-D99986E96CF6}" type="PERCENTAGE">
                      <a:rPr lang="en-US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pPr>
                        <a:defRPr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  <a:cs typeface="Verdana" panose="020B0604030504040204" pitchFamily="34" charset="0"/>
                        </a:defRPr>
                      </a:pPr>
                      <a:t>[PERCENTAGE]</a:t>
                    </a:fld>
                    <a:r>
                      <a: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Palatino" pitchFamily="2" charset="77"/>
                      <a:ea typeface="Palatino" pitchFamily="2" charset="77"/>
                      <a:cs typeface="Verdana" panose="020B0604030504040204" pitchFamily="34" charset="0"/>
                    </a:defRPr>
                  </a:pPr>
                  <a:endParaRPr lang="en-SE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765-CA4C-86C1-0DBC360EF6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S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Accepted &amp; Merged</c:v>
                </c:pt>
                <c:pt idx="1">
                  <c:v>Rejected</c:v>
                </c:pt>
                <c:pt idx="2">
                  <c:v>NA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</c:v>
                </c:pt>
                <c:pt idx="1">
                  <c:v>5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765-CA4C-86C1-0DBC360EF66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S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8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65-CA4C-86C1-0DBC360EF662}"/>
              </c:ext>
            </c:extLst>
          </c:dPt>
          <c:dPt>
            <c:idx val="1"/>
            <c:bubble3D val="0"/>
            <c:explosion val="1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65-CA4C-86C1-0DBC360EF662}"/>
              </c:ext>
            </c:extLst>
          </c:dPt>
          <c:dPt>
            <c:idx val="2"/>
            <c:bubble3D val="0"/>
            <c:explosion val="9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65-CA4C-86C1-0DBC360EF662}"/>
              </c:ext>
            </c:extLst>
          </c:dPt>
          <c:dLbls>
            <c:dLbl>
              <c:idx val="0"/>
              <c:layout>
                <c:manualLayout>
                  <c:x val="-0.19264265415852616"/>
                  <c:y val="-0.14789860657916493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21</a:t>
                    </a:r>
                    <a:r>
                      <a:rPr lang="en-US" baseline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 (</a:t>
                    </a:r>
                    <a:fld id="{AFA4DBB0-1DAC-3B47-A68E-0F26CB07F907}" type="PERCENTAGE">
                      <a:rPr lang="en-US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pPr/>
                      <a:t>[PERCENTAGE]</a:t>
                    </a:fld>
                    <a:r>
                      <a:rPr lang="en-US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)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765-CA4C-86C1-0DBC360EF662}"/>
                </c:ext>
              </c:extLst>
            </c:dLbl>
            <c:dLbl>
              <c:idx val="1"/>
              <c:layout>
                <c:manualLayout>
                  <c:x val="0.1880232064586545"/>
                  <c:y val="4.9013454332227889E-2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5 (</a:t>
                    </a:r>
                    <a:fld id="{4382508F-D03E-A546-B137-88FE232A4130}" type="PERCENTAGE">
                      <a:rPr lang="en-US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pPr/>
                      <a:t>[PERCENTAGE]</a:t>
                    </a:fld>
                    <a:r>
                      <a: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)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765-CA4C-86C1-0DBC360EF662}"/>
                </c:ext>
              </c:extLst>
            </c:dLbl>
            <c:dLbl>
              <c:idx val="2"/>
              <c:layout>
                <c:manualLayout>
                  <c:x val="0.12113680462916443"/>
                  <c:y val="0.125975111710887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  <a:cs typeface="Verdana" panose="020B0604030504040204" pitchFamily="34" charset="0"/>
                      </a:defRPr>
                    </a:pPr>
                    <a:r>
                      <a: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4 (</a:t>
                    </a:r>
                    <a:fld id="{48B701B6-0609-2147-8480-D99986E96CF6}" type="PERCENTAGE">
                      <a:rPr lang="en-US" smtClean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pPr>
                        <a:defRPr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  <a:cs typeface="Verdana" panose="020B0604030504040204" pitchFamily="34" charset="0"/>
                        </a:defRPr>
                      </a:pPr>
                      <a:t>[PERCENTAGE]</a:t>
                    </a:fld>
                    <a:r>
                      <a:rPr lang="en-US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)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Palatino" pitchFamily="2" charset="77"/>
                      <a:ea typeface="Palatino" pitchFamily="2" charset="77"/>
                      <a:cs typeface="Verdana" panose="020B0604030504040204" pitchFamily="34" charset="0"/>
                    </a:defRPr>
                  </a:pPr>
                  <a:endParaRPr lang="en-SE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765-CA4C-86C1-0DBC360EF6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defRPr>
                </a:pPr>
                <a:endParaRPr lang="en-S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Accepted &amp; Merged</c:v>
                </c:pt>
                <c:pt idx="1">
                  <c:v>Rejected</c:v>
                </c:pt>
                <c:pt idx="2">
                  <c:v>NA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</c:v>
                </c:pt>
                <c:pt idx="1">
                  <c:v>5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765-CA4C-86C1-0DBC360EF66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defRPr>
          </a:pPr>
          <a:endParaRPr lang="en-S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Hello everybody, my name is Cesar Soto Valero.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I'm here to present my 50% seminar with the title ”Automated Software Debloat”.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First of all, I want to say that I'm very happy to be here today because it means that I've spent exactly half of my time as a PhD student at KTH and... </a:t>
            </a:r>
            <a:r>
              <a:rPr lang="en-US" dirty="0" err="1"/>
              <a:t>uff</a:t>
            </a:r>
            <a:r>
              <a:rPr lang="en-US" dirty="0"/>
              <a:t>, that's a big thing.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I've had the honor of being supervised by Prof. Benoit </a:t>
            </a:r>
            <a:r>
              <a:rPr lang="en-US" dirty="0" err="1"/>
              <a:t>Baudry</a:t>
            </a:r>
            <a:r>
              <a:rPr lang="en-US" dirty="0"/>
              <a:t>, and Co-supervised by Martin </a:t>
            </a:r>
            <a:r>
              <a:rPr lang="en-US" dirty="0" err="1"/>
              <a:t>Monperrus</a:t>
            </a:r>
            <a:r>
              <a:rPr lang="en-US" dirty="0"/>
              <a:t> and Thomas Durieux.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Let's start by presenting the agenda for today.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Software bloat is a problem today.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First, the size of the binaries increases, meaning that we need more resources to store them. This is particularly critical, for example, in embedded systems where the storage capacity is low.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is a problem for security; shipping more code means that it is easier for an attacker to find vulnerabilities.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 is obviously a problem for maintenance. For example, having dependencies in which only a small part is used means that the developers need to maintain the whole dependency anyways.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for performance is a problem, for example, in continuous integration environments having more dependencies involve fetching more binaries from external repositories.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784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Recently, researchers have started to pay attention to software bloat.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I’ll use this figure to put some related papers and put this work in context.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The x axis represents the soundness of the approach. This is a measure of how effectively the approach is to debloat software.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y axis means that the approach can be more or less generalized, for example, meaning that it handles any programming language or system.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2016, Jiang et al. proposed </a:t>
            </a:r>
            <a:r>
              <a:rPr lang="en-US" dirty="0" err="1"/>
              <a:t>Jred</a:t>
            </a:r>
            <a:r>
              <a:rPr lang="en-US" dirty="0"/>
              <a:t>, a tool to debloat java bytecode using static analysis. The tool is not publicly available, and the approach is not very sound.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814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2019, RAZOR was published at USENIX.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tool that relies on dynamic analysis to debloat small programs written in 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performs the debloat following some user specification and the debloat is not automatic.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52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2020, Bruce </a:t>
            </a:r>
            <a:r>
              <a:rPr lang="en-US" dirty="0" err="1"/>
              <a:t>et.al</a:t>
            </a:r>
            <a:r>
              <a:rPr lang="en-US" dirty="0"/>
              <a:t>. published a paper with a tool called </a:t>
            </a:r>
            <a:r>
              <a:rPr lang="en-US" dirty="0" err="1"/>
              <a:t>JShrink</a:t>
            </a:r>
            <a:r>
              <a:rPr lang="en-US" dirty="0"/>
              <a:t> at FSE.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goal of this paper was to show the limitations of the current tools to debloat Java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this paper shows that debloating Java bytecode is really hard in practice.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926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work, we want to contribute to the state-of-the-art of software debloat by creating tools and techniques based on static and dynamic analysis to debloat Java code effectively.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7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0201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56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498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33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14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First, I’m going to give a very brief introduction to the topic of software bloat. I’m going to explain the problem and present the state-of-the-art.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Then, I’m going to present three key contributions that we have made so far on this topic: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A first contribution is a tool to automatically detect and remove bloated dependencies in Java projects.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The second contribution is a longitudinal analysis of bloated dependencies in which we show that it is safe to debloat this type of dependencies.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The third contribution is a dynamic debloat technique based on execution traces to debloat java bytecode.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After that, I’m going to present a summary and future work.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/>
              <a:t>And finally, I’ll present some facts that show the status of my PhD.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IT IS SAFE TO DEBLOAT DEPENDENCIES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FIRST EMPIRICAL EVIDENCE OF EMPIRICAL FALSE ALARMS WHEN RISING ALERTS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026818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087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Let’s me present an example of what DepClean can do.</a:t>
            </a:r>
          </a:p>
          <a:p>
            <a:r>
              <a:rPr lang="en-SE" dirty="0"/>
              <a:t>We have developed a web tool for the visualization of the dependency trees analyzed with DepClean.</a:t>
            </a:r>
          </a:p>
          <a:p>
            <a:r>
              <a:rPr lang="en-SE" dirty="0"/>
              <a:t>T</a:t>
            </a:r>
            <a:r>
              <a:rPr lang="en-GB" dirty="0"/>
              <a:t>h</a:t>
            </a:r>
            <a:r>
              <a:rPr lang="en-SE" dirty="0"/>
              <a:t>is example corresponds to the maven core project.</a:t>
            </a:r>
          </a:p>
          <a:p>
            <a:r>
              <a:rPr lang="en-SE" dirty="0"/>
              <a:t>DepClean can analyze this dependency tree and termine that 2 direct dependencies and 20 transitive dependencies are bloated, which means that they can be removing without affecting the project build.</a:t>
            </a:r>
          </a:p>
        </p:txBody>
      </p:sp>
    </p:spTree>
    <p:extLst>
      <p:ext uri="{BB962C8B-B14F-4D97-AF65-F5344CB8AC3E}">
        <p14:creationId xmlns:p14="http://schemas.microsoft.com/office/powerpoint/2010/main" val="2648767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But the question is: How much dependency bloat exists out there?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We have made a large scale empirical study to determine how much dependency bloat exists in Maven central.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So, based according to this result, dependency bloat exists and it is problem.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But the question is… do developers care about it?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418551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165081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28581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282502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previous part, I presented </a:t>
            </a:r>
            <a:r>
              <a:rPr lang="en-US" dirty="0" err="1"/>
              <a:t>DepClean</a:t>
            </a:r>
            <a:r>
              <a:rPr lang="en-US" dirty="0"/>
              <a:t> and how it helps to remove bloated dependencies.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a fundamental questions is: What if something bloated today is not bloated tomorrows?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9530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Because, the problem is that, as we know, software evolves over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question is… when this dependency is bloated at version 1, it is also bloated at version 2, and soon…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86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050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34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 2015, Gerald Holzman, on of the editors of IEEE Software said in a paper called “Code Inflation” that ”Software tends to grow over time, whether or not there’s a need for it”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something that we all, as researchers and developers, have the intuition that it is true, because the  know the complexities of writing and maintaining software.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Let me show you a trivial but also interesting example.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22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450 projects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948816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432290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099883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589191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783783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We analyzed the status of the dependencies in 450 projects over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The status 94% of direct dependencies doesn't change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000" dirty="0"/>
              <a:t>The status 91% of transitive dependencies doesn't change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3276784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798419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681257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879020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true command in Unix and Unix-based systems provides a remarkable example of this phenomenon.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Shell scripts often employ this simple command to enable or disable code fragments or to build unconditional while loops—for instance, to perform a sequence of random tests: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1979 the true command was an empty file, because it contained nothing to execute, it always completed successfully, returning the success value of zero to the user.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644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736267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TSE is at the moment the top journal in Software Engineering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8106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 WE HAD THE DEPENDENCY TREE IN CONTRIBUTION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PRECISE, MORE FINE GRAIN, TRACE BASED, EXECUTE THE PROGRAM WITH SOME INPUT, THE KNOWNLEGE IS IN THE TRACES, WHAT IS THE CHALLENGES, TO DO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STATIC ANALYSISI IS AN OVER APPROXIMATION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DEBLOAT INSIDE THE ROOT OF THE DEPENDENCY TREE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81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2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970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734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396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34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1344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EXECUTING THE PROJECT, GETTING TRACES, MONITORING, VALIDATION</a:t>
            </a:r>
          </a:p>
        </p:txBody>
      </p:sp>
    </p:spTree>
    <p:extLst>
      <p:ext uri="{BB962C8B-B14F-4D97-AF65-F5344CB8AC3E}">
        <p14:creationId xmlns:p14="http://schemas.microsoft.com/office/powerpoint/2010/main" val="3656040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in 1984, things to change, and true grew to 276 bytes.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contents were now a boilerplate AT&amp;T copyright notice claiming intellectual ownership of the otherwise still empty file.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61415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000" dirty="0">
                <a:solidFill>
                  <a:schemeClr val="dk1"/>
                </a:solidFill>
                <a:latin typeface="Barlow"/>
                <a:sym typeface="Barlow"/>
              </a:rPr>
              <a:t>395 libraries</a:t>
            </a:r>
            <a:endParaRPr lang="en-SE"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788370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what extent do the debloated versions preserve their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originalbehavior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6902477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9869811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what extent do the debloated versions preserve their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originalbehavior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Results of the tests on the 283 clients that cover at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leastone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debloated library.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613278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4164270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3484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5618929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0985210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348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01949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2010, Solaris distribution increased the size of the shell script with a C source program consisting of a main procedure that called the function _exit(0).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we compile this program, the size of the executable is more than 8 thousands bytes.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5523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1495146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1977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ACADEMIC IMPACT + OUTREACH IMPACT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16921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ACADEMIC IMPACT + OUTREACH IMPACT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7872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8304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43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Today, if we write type true in our terminal we’ll see the following output “true is a shell </a:t>
            </a:r>
            <a:r>
              <a:rPr lang="en-GB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builtin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means that the logic of the executable command is embedded in the shell commands package.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size of this package is more than 2MB, and it is really difficult to know where is the implementation of the true command there.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395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This bar chart shows the growth in bytes of the size of the true command.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As we can see, the y axis is a logarithmic scale, and today we don’t even know due to the complexities of packaging programs as single executables.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And every one of us has the true command available in our terminal, whether we use it or not.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32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phenomenon is called software bloat.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6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72900" y="-75"/>
            <a:ext cx="12711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41225" y="1012699"/>
            <a:ext cx="6509100" cy="252180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10225" y="1012674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858129" y="1770000"/>
            <a:ext cx="7892196" cy="160350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935400" y="1846200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35400" y="2604625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047925" y="-75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645075" y="393425"/>
            <a:ext cx="806700" cy="80670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Char char="▪"/>
              <a:defRPr sz="3600" b="1"/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▫"/>
              <a:defRPr sz="3600" b="1"/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b="1"/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b="1"/>
            </a:lvl8pPr>
            <a:lvl9pPr marL="4114800" lvl="8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b="1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654717" y="337850"/>
            <a:ext cx="78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FFFFFF"/>
                </a:solidFill>
              </a:rPr>
              <a:t>“</a:t>
            </a:r>
            <a:endParaRPr sz="7200" b="1" dirty="0">
              <a:solidFill>
                <a:srgbClr val="FFFFFF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▪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_AND_BODY_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4178396" y="393525"/>
            <a:ext cx="4572000" cy="80670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▪"/>
              <a:defRPr sz="2200"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 sz="2200"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77500" y="393525"/>
            <a:ext cx="7872900" cy="80670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7943750" y="393425"/>
            <a:ext cx="806700" cy="8067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15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877500" y="4356125"/>
            <a:ext cx="7479300" cy="39360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7963200" y="4356125"/>
            <a:ext cx="393600" cy="393600"/>
          </a:xfrm>
          <a:prstGeom prst="rect">
            <a:avLst/>
          </a:prstGeom>
          <a:solidFill>
            <a:srgbClr val="FFFFFF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icon space">
  <p:cSld name="BLANK_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1271100" y="-75"/>
            <a:ext cx="78729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8750300" y="4356125"/>
            <a:ext cx="393600" cy="393600"/>
          </a:xfrm>
          <a:prstGeom prst="rect">
            <a:avLst/>
          </a:prstGeom>
          <a:solidFill>
            <a:srgbClr val="FFB000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867750" y="393425"/>
            <a:ext cx="806700" cy="80670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 err="1"/>
              <a:t>fdsaf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1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castor-software/jdbl" TargetMode="Externa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esarsotovalero.net/publications" TargetMode="External"/><Relationship Id="rId3" Type="http://schemas.openxmlformats.org/officeDocument/2006/relationships/hyperlink" Target="https://arxiv.org/abs/2008.08401" TargetMode="External"/><Relationship Id="rId7" Type="http://schemas.openxmlformats.org/officeDocument/2006/relationships/hyperlink" Target="https://dl.acm.org/doi/10.1109/MSR.2019.00059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01.07808" TargetMode="External"/><Relationship Id="rId5" Type="http://schemas.openxmlformats.org/officeDocument/2006/relationships/hyperlink" Target="https://arxiv.org/pdf/2103.09672.pdf" TargetMode="External"/><Relationship Id="rId4" Type="http://schemas.openxmlformats.org/officeDocument/2006/relationships/hyperlink" Target="TODO" TargetMode="Externa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.sciendo.com/view/journals/ijcss/18/3/article-p69.xml" TargetMode="External"/><Relationship Id="rId3" Type="http://schemas.openxmlformats.org/officeDocument/2006/relationships/hyperlink" Target="https://arxiv.org/abs/2010.07827" TargetMode="External"/><Relationship Id="rId7" Type="http://schemas.openxmlformats.org/officeDocument/2006/relationships/hyperlink" Target="https://ieeexplore.ieee.org/document/893087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l.acm.org/doi/10.1109/MSR.2019.00060" TargetMode="External"/><Relationship Id="rId5" Type="http://schemas.openxmlformats.org/officeDocument/2006/relationships/hyperlink" Target="https://www.sciencedirect.com/science/article/pii/S1440244019306620" TargetMode="External"/><Relationship Id="rId10" Type="http://schemas.openxmlformats.org/officeDocument/2006/relationships/hyperlink" Target="https://www.cesarsotovalero.net/publications" TargetMode="External"/><Relationship Id="rId4" Type="http://schemas.openxmlformats.org/officeDocument/2006/relationships/hyperlink" Target="https://www.sciencedirect.com/science/article/pii/S0164121220301151" TargetMode="External"/><Relationship Id="rId9" Type="http://schemas.openxmlformats.org/officeDocument/2006/relationships/hyperlink" Target="https://ieeexplore-ieee-org.focus.lib.kth.se/document/8595192" TargetMode="Externa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th.se/profile/artho" TargetMode="External"/><Relationship Id="rId13" Type="http://schemas.openxmlformats.org/officeDocument/2006/relationships/hyperlink" Target="http://www.eecs.qmul.ac.uk/~sturm/" TargetMode="External"/><Relationship Id="rId18" Type="http://schemas.openxmlformats.org/officeDocument/2006/relationships/hyperlink" Target="https://www.cesarsotovalero.net/service" TargetMode="External"/><Relationship Id="rId3" Type="http://schemas.openxmlformats.org/officeDocument/2006/relationships/hyperlink" Target="https://www.kth.se/student/kurser/kurs/DD2482" TargetMode="External"/><Relationship Id="rId7" Type="http://schemas.openxmlformats.org/officeDocument/2006/relationships/hyperlink" Target="https://www.kth.se/student/kurser/kurs/DD2480?l=en" TargetMode="External"/><Relationship Id="rId12" Type="http://schemas.openxmlformats.org/officeDocument/2006/relationships/hyperlink" Target="https://www.kth.se/student/kurser/kurs/DM1590" TargetMode="External"/><Relationship Id="rId17" Type="http://schemas.openxmlformats.org/officeDocument/2006/relationships/hyperlink" Target="https://scholar-google-se.focus.lib.kth.se/citations?user=mhqpsO4AAAAJ&amp;hl=en" TargetMode="External"/><Relationship Id="rId2" Type="http://schemas.openxmlformats.org/officeDocument/2006/relationships/notesSlide" Target="../notesSlides/notesSlide61.xml"/><Relationship Id="rId16" Type="http://schemas.openxmlformats.org/officeDocument/2006/relationships/hyperlink" Target="https://www.kth.se/student/kurser/kurs/ID2211?l=e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asp-sweden.org/graduate-school/courses/software-engineering-and-cloud-computing" TargetMode="External"/><Relationship Id="rId11" Type="http://schemas.openxmlformats.org/officeDocument/2006/relationships/hyperlink" Target="https://www.kth.se/social/course/DD2460" TargetMode="External"/><Relationship Id="rId5" Type="http://schemas.openxmlformats.org/officeDocument/2006/relationships/hyperlink" Target="https://softwarediversity.eu/" TargetMode="External"/><Relationship Id="rId15" Type="http://schemas.openxmlformats.org/officeDocument/2006/relationships/hyperlink" Target="http://www.csc.kth.se/~lk" TargetMode="External"/><Relationship Id="rId10" Type="http://schemas.openxmlformats.org/officeDocument/2006/relationships/hyperlink" Target="https://www.kth.se/profile/denah/" TargetMode="External"/><Relationship Id="rId4" Type="http://schemas.openxmlformats.org/officeDocument/2006/relationships/hyperlink" Target="https://www.monperrus.net/martin" TargetMode="External"/><Relationship Id="rId9" Type="http://schemas.openxmlformats.org/officeDocument/2006/relationships/hyperlink" Target="https://www.kth.se/social/course/DD1369/" TargetMode="External"/><Relationship Id="rId14" Type="http://schemas.openxmlformats.org/officeDocument/2006/relationships/hyperlink" Target="https://www.kth.se/social/course/DA2210" TargetMode="Externa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6.wdp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mailto:cesarsv@kth.s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cesarsotovalero.ne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castor-software/depclea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tor-software/depclea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tor-software/depclea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tor-software/depclea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stor-software/depclean-web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10" Type="http://schemas.openxmlformats.org/officeDocument/2006/relationships/hyperlink" Target="https://github.com/castor-software/depclean-web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depclean-experiments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tor-software/jdb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castor-software/jdbl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castor-software/jdb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2705256" y="1008822"/>
            <a:ext cx="5476800" cy="25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AUTOMATED SOFTWARE DEBLOAT</a:t>
            </a:r>
            <a:endParaRPr sz="4400" dirty="0"/>
          </a:p>
        </p:txBody>
      </p:sp>
      <p:pic>
        <p:nvPicPr>
          <p:cNvPr id="1026" name="Picture 2" descr="KTH Royal Institute of Technology - Wikipedia">
            <a:extLst>
              <a:ext uri="{FF2B5EF4-FFF2-40B4-BE49-F238E27FC236}">
                <a16:creationId xmlns:a16="http://schemas.microsoft.com/office/drawing/2014/main" id="{08B6D0BF-FF2A-6F44-8C14-3286BFA78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3" y="213691"/>
            <a:ext cx="966581" cy="96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96A8B5-93BA-0740-ACCF-78379087F986}"/>
              </a:ext>
            </a:extLst>
          </p:cNvPr>
          <p:cNvSpPr txBox="1"/>
          <p:nvPr/>
        </p:nvSpPr>
        <p:spPr>
          <a:xfrm>
            <a:off x="2156791" y="3881232"/>
            <a:ext cx="5954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1800" dirty="0">
                <a:solidFill>
                  <a:schemeClr val="dk1"/>
                </a:solidFill>
                <a:latin typeface="Barlow"/>
                <a:sym typeface="Barlow"/>
              </a:rPr>
              <a:t>Speaker: </a:t>
            </a:r>
            <a:r>
              <a:rPr lang="en-SE" sz="1800" b="1" dirty="0">
                <a:solidFill>
                  <a:schemeClr val="dk1"/>
                </a:solidFill>
                <a:latin typeface="Barlow"/>
                <a:sym typeface="Barlow"/>
              </a:rPr>
              <a:t>César Soto Valero</a:t>
            </a:r>
          </a:p>
          <a:p>
            <a:r>
              <a:rPr lang="en-SE" sz="1800" dirty="0">
                <a:solidFill>
                  <a:schemeClr val="dk1"/>
                </a:solidFill>
                <a:latin typeface="Barlow"/>
                <a:sym typeface="Barlow"/>
              </a:rPr>
              <a:t>Supervisor: </a:t>
            </a:r>
            <a:r>
              <a:rPr lang="en-SE" sz="1800" b="1" dirty="0">
                <a:solidFill>
                  <a:schemeClr val="dk1"/>
                </a:solidFill>
                <a:latin typeface="Barlow"/>
                <a:sym typeface="Barlow"/>
              </a:rPr>
              <a:t>Benoit Baudry</a:t>
            </a:r>
          </a:p>
          <a:p>
            <a:r>
              <a:rPr lang="en-SE" sz="1800" dirty="0">
                <a:solidFill>
                  <a:schemeClr val="dk1"/>
                </a:solidFill>
                <a:latin typeface="Barlow"/>
                <a:sym typeface="Barlow"/>
              </a:rPr>
              <a:t>Co-supervisors: </a:t>
            </a:r>
            <a:r>
              <a:rPr lang="en-SE" sz="1800" b="1" dirty="0">
                <a:solidFill>
                  <a:schemeClr val="dk1"/>
                </a:solidFill>
                <a:latin typeface="Barlow"/>
                <a:sym typeface="Barlow"/>
              </a:rPr>
              <a:t>Martin Monperrus, Thomas Durieux</a:t>
            </a:r>
          </a:p>
          <a:p>
            <a:endParaRPr lang="en-SE" sz="200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2827D5-1823-0F48-BF35-5C9540A53DB7}"/>
              </a:ext>
            </a:extLst>
          </p:cNvPr>
          <p:cNvSpPr/>
          <p:nvPr/>
        </p:nvSpPr>
        <p:spPr>
          <a:xfrm>
            <a:off x="2750923" y="365824"/>
            <a:ext cx="2826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b="1" dirty="0">
                <a:solidFill>
                  <a:schemeClr val="bg1">
                    <a:lumMod val="75000"/>
                  </a:schemeClr>
                </a:solidFill>
                <a:latin typeface="Barlow"/>
                <a:sym typeface="Barlow"/>
              </a:rPr>
              <a:t>50% SEMINAR </a:t>
            </a:r>
            <a:endParaRPr lang="en-SE" sz="3200" b="1" dirty="0">
              <a:solidFill>
                <a:schemeClr val="bg1">
                  <a:lumMod val="75000"/>
                </a:schemeClr>
              </a:solidFill>
              <a:latin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HISTORY OF THE  </a:t>
            </a:r>
            <a:r>
              <a:rPr lang="en-GB" dirty="0">
                <a:latin typeface="JetBrains Mono" panose="020B0509020102050004" pitchFamily="49" charset="77"/>
              </a:rPr>
              <a:t>true</a:t>
            </a:r>
            <a:r>
              <a:rPr lang="en" dirty="0"/>
              <a:t>  COMMAND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/>
              <a:t>1979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>
              <a:buNone/>
            </a:pPr>
            <a:r>
              <a:rPr lang="en-GB" sz="1400" b="1" dirty="0">
                <a:solidFill>
                  <a:srgbClr val="7030A0"/>
                </a:solidFill>
                <a:latin typeface="JetBrains Mono" panose="020B0509020102050004" pitchFamily="49" charset="77"/>
              </a:rPr>
              <a:t>$ ls –l /bin/true</a:t>
            </a:r>
          </a:p>
          <a:p>
            <a:pPr marL="0" lvl="0" indent="0">
              <a:buNone/>
            </a:pP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-</a:t>
            </a:r>
            <a:r>
              <a:rPr lang="en-GB" sz="1400" b="1" dirty="0" err="1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rwxr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-</a:t>
            </a:r>
            <a:r>
              <a:rPr lang="en-GB" sz="1400" b="1" dirty="0" err="1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xr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-x 1 root root 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" panose="020B0509020102050004" pitchFamily="49" charset="77"/>
              </a:rPr>
              <a:t>0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 Jan 10 1979 /bin/true</a:t>
            </a:r>
          </a:p>
          <a:p>
            <a:pPr marL="0" lvl="0" indent="0">
              <a:buNone/>
            </a:pPr>
            <a:endParaRPr sz="1200" b="1" dirty="0">
              <a:solidFill>
                <a:schemeClr val="accent3">
                  <a:lumMod val="50000"/>
                </a:schemeClr>
              </a:solidFill>
              <a:latin typeface="JetBrains Mono" panose="020B0509020102050004" pitchFamily="49" charset="77"/>
            </a:endParaRPr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6" name="Google Shape;770;p49">
            <a:extLst>
              <a:ext uri="{FF2B5EF4-FFF2-40B4-BE49-F238E27FC236}">
                <a16:creationId xmlns:a16="http://schemas.microsoft.com/office/drawing/2014/main" id="{17236012-0182-2E44-AEC7-C995FC39218A}"/>
              </a:ext>
            </a:extLst>
          </p:cNvPr>
          <p:cNvGrpSpPr/>
          <p:nvPr/>
        </p:nvGrpSpPr>
        <p:grpSpPr>
          <a:xfrm>
            <a:off x="8173401" y="654399"/>
            <a:ext cx="342406" cy="284852"/>
            <a:chOff x="1926350" y="995225"/>
            <a:chExt cx="428650" cy="356600"/>
          </a:xfrm>
          <a:solidFill>
            <a:schemeClr val="bg1"/>
          </a:solidFill>
        </p:grpSpPr>
        <p:sp>
          <p:nvSpPr>
            <p:cNvPr id="7" name="Google Shape;771;p49">
              <a:extLst>
                <a:ext uri="{FF2B5EF4-FFF2-40B4-BE49-F238E27FC236}">
                  <a16:creationId xmlns:a16="http://schemas.microsoft.com/office/drawing/2014/main" id="{3AED8C77-BE51-604C-9127-490D846F7543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2;p49">
              <a:extLst>
                <a:ext uri="{FF2B5EF4-FFF2-40B4-BE49-F238E27FC236}">
                  <a16:creationId xmlns:a16="http://schemas.microsoft.com/office/drawing/2014/main" id="{6E68EF0F-A662-E34B-9F3C-546A4491BFCB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3;p49">
              <a:extLst>
                <a:ext uri="{FF2B5EF4-FFF2-40B4-BE49-F238E27FC236}">
                  <a16:creationId xmlns:a16="http://schemas.microsoft.com/office/drawing/2014/main" id="{1BDC7275-FDFB-B14F-B6B1-5082B61C2924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4;p49">
              <a:extLst>
                <a:ext uri="{FF2B5EF4-FFF2-40B4-BE49-F238E27FC236}">
                  <a16:creationId xmlns:a16="http://schemas.microsoft.com/office/drawing/2014/main" id="{6EFE7A63-83FD-6E47-9653-B0970E532829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9EEC5-F5D5-1E48-9A1F-88F2639EA71F}"/>
              </a:ext>
            </a:extLst>
          </p:cNvPr>
          <p:cNvSpPr/>
          <p:nvPr/>
        </p:nvSpPr>
        <p:spPr>
          <a:xfrm>
            <a:off x="3488067" y="4441748"/>
            <a:ext cx="479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dirty="0" err="1">
                <a:solidFill>
                  <a:srgbClr val="999999"/>
                </a:solidFill>
                <a:latin typeface="Barlow"/>
                <a:sym typeface="Barlow"/>
              </a:rPr>
              <a:t>Holzmann</a:t>
            </a:r>
            <a:r>
              <a:rPr lang="en-GB" dirty="0">
                <a:solidFill>
                  <a:srgbClr val="999999"/>
                </a:solidFill>
                <a:latin typeface="Barlow"/>
                <a:sym typeface="Barlow"/>
              </a:rPr>
              <a:t>, G. J. (2015). Code inflation. IEEE Software, 32 (2).</a:t>
            </a:r>
          </a:p>
        </p:txBody>
      </p:sp>
    </p:spTree>
    <p:extLst>
      <p:ext uri="{BB962C8B-B14F-4D97-AF65-F5344CB8AC3E}">
        <p14:creationId xmlns:p14="http://schemas.microsoft.com/office/powerpoint/2010/main" val="142321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 descr=" 33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</a:t>
            </a:r>
            <a:endParaRPr/>
          </a:p>
        </p:txBody>
      </p:sp>
      <p:sp>
        <p:nvSpPr>
          <p:cNvPr id="345" name="Google Shape;345;p34" descr=" 34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JDBL TOOL</a:t>
            </a:r>
            <a:endParaRPr dirty="0"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F098E777-0FDF-FF4E-B443-4A2BCA773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</p:spPr>
        <p:txBody>
          <a:bodyPr/>
          <a:lstStyle/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Relies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on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dynamic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analysis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to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collect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execution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traces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at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runtime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Automatically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remove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unused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classes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methods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Package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the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application</a:t>
            </a:r>
            <a:endParaRPr lang="en-SE" dirty="0"/>
          </a:p>
        </p:txBody>
      </p:sp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E2629D1D-5668-1E48-998E-34D8DE0A50EF}"/>
              </a:ext>
            </a:extLst>
          </p:cNvPr>
          <p:cNvSpPr/>
          <p:nvPr/>
        </p:nvSpPr>
        <p:spPr>
          <a:xfrm>
            <a:off x="334602" y="1372937"/>
            <a:ext cx="3832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  <a:hlinkClick r:id="rId2"/>
              </a:rPr>
              <a:t>https://github.com/castor-software/jdbl</a:t>
            </a:r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    </a:t>
            </a:r>
          </a:p>
        </p:txBody>
      </p:sp>
      <p:grpSp>
        <p:nvGrpSpPr>
          <p:cNvPr id="36" name="Google Shape;867;p49" descr=" 36">
            <a:extLst>
              <a:ext uri="{FF2B5EF4-FFF2-40B4-BE49-F238E27FC236}">
                <a16:creationId xmlns:a16="http://schemas.microsoft.com/office/drawing/2014/main" id="{50246542-69E3-3E42-98FB-C66ED61A5AB8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7" name="Google Shape;868;p49">
              <a:extLst>
                <a:ext uri="{FF2B5EF4-FFF2-40B4-BE49-F238E27FC236}">
                  <a16:creationId xmlns:a16="http://schemas.microsoft.com/office/drawing/2014/main" id="{30B0C140-F8DF-574B-8CD9-38B10BC21E7B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9;p49">
              <a:extLst>
                <a:ext uri="{FF2B5EF4-FFF2-40B4-BE49-F238E27FC236}">
                  <a16:creationId xmlns:a16="http://schemas.microsoft.com/office/drawing/2014/main" id="{707CF0BA-E0F1-C349-944E-14A93D3BFE02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 2">
            <a:extLst>
              <a:ext uri="{FF2B5EF4-FFF2-40B4-BE49-F238E27FC236}">
                <a16:creationId xmlns:a16="http://schemas.microsoft.com/office/drawing/2014/main" id="{71068AD9-2E37-5844-947C-E9064777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2" y="1890332"/>
            <a:ext cx="3741517" cy="266269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016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13337062-3ACA-6045-96EF-77C75730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APPROACH</a:t>
            </a:r>
          </a:p>
        </p:txBody>
      </p:sp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4DB36C8-DFAE-D74B-88F0-E298577DE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</a:t>
            </a:r>
          </a:p>
        </p:txBody>
      </p:sp>
      <p:sp>
        <p:nvSpPr>
          <p:cNvPr id="4" name="Rounded Rectangle 3" descr=" 4">
            <a:extLst>
              <a:ext uri="{FF2B5EF4-FFF2-40B4-BE49-F238E27FC236}">
                <a16:creationId xmlns:a16="http://schemas.microsoft.com/office/drawing/2014/main" id="{82738261-7483-FE41-ACB8-2BBDC665F3E9}"/>
              </a:ext>
            </a:extLst>
          </p:cNvPr>
          <p:cNvSpPr/>
          <p:nvPr/>
        </p:nvSpPr>
        <p:spPr>
          <a:xfrm>
            <a:off x="2330438" y="2362918"/>
            <a:ext cx="4957869" cy="1335017"/>
          </a:xfrm>
          <a:prstGeom prst="roundRect">
            <a:avLst>
              <a:gd name="adj" fmla="val 6124"/>
            </a:avLst>
          </a:prstGeom>
          <a:solidFill>
            <a:srgbClr val="F2F2F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72">
              <a:solidFill>
                <a:sysClr val="windowText" lastClr="000000"/>
              </a:solidFill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7" name="Rectangle 36" descr=" 37">
            <a:extLst>
              <a:ext uri="{FF2B5EF4-FFF2-40B4-BE49-F238E27FC236}">
                <a16:creationId xmlns:a16="http://schemas.microsoft.com/office/drawing/2014/main" id="{3DFCCA3D-0C37-2548-9150-DFC1165F9067}"/>
              </a:ext>
            </a:extLst>
          </p:cNvPr>
          <p:cNvSpPr/>
          <p:nvPr/>
        </p:nvSpPr>
        <p:spPr>
          <a:xfrm>
            <a:off x="6383516" y="3390552"/>
            <a:ext cx="1171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  <a:latin typeface="Barlow"/>
              </a:rPr>
              <a:t>JDBL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  <a:latin typeface="Barlow"/>
            </a:endParaRPr>
          </a:p>
        </p:txBody>
      </p:sp>
      <p:grpSp>
        <p:nvGrpSpPr>
          <p:cNvPr id="38" name="Google Shape;867;p49" descr=" 38">
            <a:extLst>
              <a:ext uri="{FF2B5EF4-FFF2-40B4-BE49-F238E27FC236}">
                <a16:creationId xmlns:a16="http://schemas.microsoft.com/office/drawing/2014/main" id="{42237C95-33A0-BD4A-B69D-FE2F6727D45F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9" name="Google Shape;868;p49">
              <a:extLst>
                <a:ext uri="{FF2B5EF4-FFF2-40B4-BE49-F238E27FC236}">
                  <a16:creationId xmlns:a16="http://schemas.microsoft.com/office/drawing/2014/main" id="{FF7CC6BA-36EB-774F-ACFD-3D48023F9BF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9;p49">
              <a:extLst>
                <a:ext uri="{FF2B5EF4-FFF2-40B4-BE49-F238E27FC236}">
                  <a16:creationId xmlns:a16="http://schemas.microsoft.com/office/drawing/2014/main" id="{00364D98-EF0B-4541-A1D2-E5D0DCA9AD4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2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13337062-3ACA-6045-96EF-77C75730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APPROACH</a:t>
            </a:r>
          </a:p>
        </p:txBody>
      </p:sp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4DB36C8-DFAE-D74B-88F0-E298577DE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</a:t>
            </a:r>
          </a:p>
        </p:txBody>
      </p:sp>
      <p:sp>
        <p:nvSpPr>
          <p:cNvPr id="4" name="Rounded Rectangle 3" descr=" 4">
            <a:extLst>
              <a:ext uri="{FF2B5EF4-FFF2-40B4-BE49-F238E27FC236}">
                <a16:creationId xmlns:a16="http://schemas.microsoft.com/office/drawing/2014/main" id="{82738261-7483-FE41-ACB8-2BBDC665F3E9}"/>
              </a:ext>
            </a:extLst>
          </p:cNvPr>
          <p:cNvSpPr/>
          <p:nvPr/>
        </p:nvSpPr>
        <p:spPr>
          <a:xfrm>
            <a:off x="2330438" y="2362918"/>
            <a:ext cx="4957869" cy="1335017"/>
          </a:xfrm>
          <a:prstGeom prst="roundRect">
            <a:avLst>
              <a:gd name="adj" fmla="val 6124"/>
            </a:avLst>
          </a:prstGeom>
          <a:solidFill>
            <a:srgbClr val="F2F2F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72">
              <a:solidFill>
                <a:sysClr val="windowText" lastClr="000000"/>
              </a:solidFill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10" name="Rounded Rectangle 9" descr=" 6">
            <a:extLst>
              <a:ext uri="{FF2B5EF4-FFF2-40B4-BE49-F238E27FC236}">
                <a16:creationId xmlns:a16="http://schemas.microsoft.com/office/drawing/2014/main" id="{908D5562-0AC3-DC42-AF80-DD5F12D5861C}"/>
              </a:ext>
            </a:extLst>
          </p:cNvPr>
          <p:cNvSpPr/>
          <p:nvPr/>
        </p:nvSpPr>
        <p:spPr>
          <a:xfrm>
            <a:off x="688279" y="2362918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Project</a:t>
            </a:r>
          </a:p>
        </p:txBody>
      </p:sp>
      <p:sp>
        <p:nvSpPr>
          <p:cNvPr id="11" name="Rounded Rectangle 10" descr=" 7">
            <a:extLst>
              <a:ext uri="{FF2B5EF4-FFF2-40B4-BE49-F238E27FC236}">
                <a16:creationId xmlns:a16="http://schemas.microsoft.com/office/drawing/2014/main" id="{DD2E132A-F536-3D48-BFA7-6EEAEE228155}"/>
              </a:ext>
            </a:extLst>
          </p:cNvPr>
          <p:cNvSpPr/>
          <p:nvPr/>
        </p:nvSpPr>
        <p:spPr>
          <a:xfrm>
            <a:off x="688278" y="3066655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Workload</a:t>
            </a:r>
          </a:p>
        </p:txBody>
      </p:sp>
      <p:sp>
        <p:nvSpPr>
          <p:cNvPr id="9" name="Rectangle 8" descr=" 35">
            <a:extLst>
              <a:ext uri="{FF2B5EF4-FFF2-40B4-BE49-F238E27FC236}">
                <a16:creationId xmlns:a16="http://schemas.microsoft.com/office/drawing/2014/main" id="{C548FA23-A59C-654C-AA9E-AFD6F7E8FC7E}"/>
              </a:ext>
            </a:extLst>
          </p:cNvPr>
          <p:cNvSpPr/>
          <p:nvPr/>
        </p:nvSpPr>
        <p:spPr>
          <a:xfrm>
            <a:off x="688278" y="1948369"/>
            <a:ext cx="10391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dk1"/>
                </a:solidFill>
                <a:latin typeface="Barlow"/>
              </a:rPr>
              <a:t>Input</a:t>
            </a:r>
            <a:endParaRPr lang="en-SE" sz="1600" b="1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37" name="Rectangle 36" descr=" 37">
            <a:extLst>
              <a:ext uri="{FF2B5EF4-FFF2-40B4-BE49-F238E27FC236}">
                <a16:creationId xmlns:a16="http://schemas.microsoft.com/office/drawing/2014/main" id="{3DFCCA3D-0C37-2548-9150-DFC1165F9067}"/>
              </a:ext>
            </a:extLst>
          </p:cNvPr>
          <p:cNvSpPr/>
          <p:nvPr/>
        </p:nvSpPr>
        <p:spPr>
          <a:xfrm>
            <a:off x="6383516" y="3390552"/>
            <a:ext cx="1171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  <a:latin typeface="Barlow"/>
              </a:rPr>
              <a:t>JDBL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  <a:latin typeface="Barlow"/>
            </a:endParaRPr>
          </a:p>
        </p:txBody>
      </p:sp>
      <p:grpSp>
        <p:nvGrpSpPr>
          <p:cNvPr id="38" name="Google Shape;867;p49" descr=" 38">
            <a:extLst>
              <a:ext uri="{FF2B5EF4-FFF2-40B4-BE49-F238E27FC236}">
                <a16:creationId xmlns:a16="http://schemas.microsoft.com/office/drawing/2014/main" id="{42237C95-33A0-BD4A-B69D-FE2F6727D45F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9" name="Google Shape;868;p49">
              <a:extLst>
                <a:ext uri="{FF2B5EF4-FFF2-40B4-BE49-F238E27FC236}">
                  <a16:creationId xmlns:a16="http://schemas.microsoft.com/office/drawing/2014/main" id="{FF7CC6BA-36EB-774F-ACFD-3D48023F9BF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9;p49">
              <a:extLst>
                <a:ext uri="{FF2B5EF4-FFF2-40B4-BE49-F238E27FC236}">
                  <a16:creationId xmlns:a16="http://schemas.microsoft.com/office/drawing/2014/main" id="{00364D98-EF0B-4541-A1D2-E5D0DCA9AD4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365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13337062-3ACA-6045-96EF-77C75730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APPROACH</a:t>
            </a:r>
          </a:p>
        </p:txBody>
      </p:sp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4DB36C8-DFAE-D74B-88F0-E298577DE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</a:t>
            </a:r>
          </a:p>
        </p:txBody>
      </p:sp>
      <p:sp>
        <p:nvSpPr>
          <p:cNvPr id="4" name="Rounded Rectangle 3" descr=" 4">
            <a:extLst>
              <a:ext uri="{FF2B5EF4-FFF2-40B4-BE49-F238E27FC236}">
                <a16:creationId xmlns:a16="http://schemas.microsoft.com/office/drawing/2014/main" id="{82738261-7483-FE41-ACB8-2BBDC665F3E9}"/>
              </a:ext>
            </a:extLst>
          </p:cNvPr>
          <p:cNvSpPr/>
          <p:nvPr/>
        </p:nvSpPr>
        <p:spPr>
          <a:xfrm>
            <a:off x="2330438" y="2362918"/>
            <a:ext cx="4957869" cy="1335017"/>
          </a:xfrm>
          <a:prstGeom prst="roundRect">
            <a:avLst>
              <a:gd name="adj" fmla="val 6124"/>
            </a:avLst>
          </a:prstGeom>
          <a:solidFill>
            <a:srgbClr val="F2F2F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72">
              <a:solidFill>
                <a:sysClr val="windowText" lastClr="000000"/>
              </a:solidFill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cxnSp>
        <p:nvCxnSpPr>
          <p:cNvPr id="12" name="Straight Arrow Connector 11" descr=" 5">
            <a:extLst>
              <a:ext uri="{FF2B5EF4-FFF2-40B4-BE49-F238E27FC236}">
                <a16:creationId xmlns:a16="http://schemas.microsoft.com/office/drawing/2014/main" id="{078C12EA-9AB5-6748-B718-906EB09EB6B1}"/>
              </a:ext>
            </a:extLst>
          </p:cNvPr>
          <p:cNvCxnSpPr>
            <a:cxnSpLocks/>
          </p:cNvCxnSpPr>
          <p:nvPr/>
        </p:nvCxnSpPr>
        <p:spPr>
          <a:xfrm>
            <a:off x="1804684" y="2601811"/>
            <a:ext cx="804044" cy="38119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 descr=" 6">
            <a:extLst>
              <a:ext uri="{FF2B5EF4-FFF2-40B4-BE49-F238E27FC236}">
                <a16:creationId xmlns:a16="http://schemas.microsoft.com/office/drawing/2014/main" id="{908D5562-0AC3-DC42-AF80-DD5F12D5861C}"/>
              </a:ext>
            </a:extLst>
          </p:cNvPr>
          <p:cNvSpPr/>
          <p:nvPr/>
        </p:nvSpPr>
        <p:spPr>
          <a:xfrm>
            <a:off x="688279" y="2362918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Project</a:t>
            </a:r>
          </a:p>
        </p:txBody>
      </p:sp>
      <p:sp>
        <p:nvSpPr>
          <p:cNvPr id="11" name="Rounded Rectangle 10" descr=" 7">
            <a:extLst>
              <a:ext uri="{FF2B5EF4-FFF2-40B4-BE49-F238E27FC236}">
                <a16:creationId xmlns:a16="http://schemas.microsoft.com/office/drawing/2014/main" id="{DD2E132A-F536-3D48-BFA7-6EEAEE228155}"/>
              </a:ext>
            </a:extLst>
          </p:cNvPr>
          <p:cNvSpPr/>
          <p:nvPr/>
        </p:nvSpPr>
        <p:spPr>
          <a:xfrm>
            <a:off x="688278" y="3066655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Workload</a:t>
            </a:r>
          </a:p>
        </p:txBody>
      </p:sp>
      <p:sp>
        <p:nvSpPr>
          <p:cNvPr id="15" name="Rounded Rectangle 14" descr=" 8">
            <a:extLst>
              <a:ext uri="{FF2B5EF4-FFF2-40B4-BE49-F238E27FC236}">
                <a16:creationId xmlns:a16="http://schemas.microsoft.com/office/drawing/2014/main" id="{625089B7-21E8-6A47-9DEC-434B06E9450F}"/>
              </a:ext>
            </a:extLst>
          </p:cNvPr>
          <p:cNvSpPr/>
          <p:nvPr/>
        </p:nvSpPr>
        <p:spPr>
          <a:xfrm>
            <a:off x="2669567" y="2734960"/>
            <a:ext cx="1039153" cy="496087"/>
          </a:xfrm>
          <a:prstGeom prst="roundRect">
            <a:avLst>
              <a:gd name="adj" fmla="val 0"/>
            </a:avLst>
          </a:prstGeom>
          <a:solidFill>
            <a:srgbClr val="DDEE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Trace</a:t>
            </a:r>
          </a:p>
        </p:txBody>
      </p:sp>
      <p:sp>
        <p:nvSpPr>
          <p:cNvPr id="14" name="Oval 13" descr=" 11">
            <a:extLst>
              <a:ext uri="{FF2B5EF4-FFF2-40B4-BE49-F238E27FC236}">
                <a16:creationId xmlns:a16="http://schemas.microsoft.com/office/drawing/2014/main" id="{44626F9D-9C0F-7B4B-9A90-1457FE707C1A}"/>
              </a:ext>
            </a:extLst>
          </p:cNvPr>
          <p:cNvSpPr/>
          <p:nvPr/>
        </p:nvSpPr>
        <p:spPr>
          <a:xfrm>
            <a:off x="2530124" y="2506641"/>
            <a:ext cx="295261" cy="295261"/>
          </a:xfrm>
          <a:prstGeom prst="ellipse">
            <a:avLst/>
          </a:prstGeom>
          <a:solidFill>
            <a:srgbClr val="FFEE9B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925" b="1" dirty="0">
                <a:solidFill>
                  <a:sysClr val="windowText" lastClr="00000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</a:t>
            </a:r>
          </a:p>
        </p:txBody>
      </p:sp>
      <p:cxnSp>
        <p:nvCxnSpPr>
          <p:cNvPr id="13" name="Straight Arrow Connector 12" descr=" 18">
            <a:extLst>
              <a:ext uri="{FF2B5EF4-FFF2-40B4-BE49-F238E27FC236}">
                <a16:creationId xmlns:a16="http://schemas.microsoft.com/office/drawing/2014/main" id="{71B12DFF-7804-8F4A-8C65-7CC03788C519}"/>
              </a:ext>
            </a:extLst>
          </p:cNvPr>
          <p:cNvCxnSpPr>
            <a:cxnSpLocks/>
          </p:cNvCxnSpPr>
          <p:nvPr/>
        </p:nvCxnSpPr>
        <p:spPr>
          <a:xfrm flipV="1">
            <a:off x="1804683" y="3078172"/>
            <a:ext cx="804044" cy="2273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 descr=" 35">
            <a:extLst>
              <a:ext uri="{FF2B5EF4-FFF2-40B4-BE49-F238E27FC236}">
                <a16:creationId xmlns:a16="http://schemas.microsoft.com/office/drawing/2014/main" id="{C548FA23-A59C-654C-AA9E-AFD6F7E8FC7E}"/>
              </a:ext>
            </a:extLst>
          </p:cNvPr>
          <p:cNvSpPr/>
          <p:nvPr/>
        </p:nvSpPr>
        <p:spPr>
          <a:xfrm>
            <a:off x="688278" y="1948369"/>
            <a:ext cx="10391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dk1"/>
                </a:solidFill>
                <a:latin typeface="Barlow"/>
              </a:rPr>
              <a:t>Input</a:t>
            </a:r>
            <a:endParaRPr lang="en-SE" sz="1600" b="1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37" name="Rectangle 36" descr=" 37">
            <a:extLst>
              <a:ext uri="{FF2B5EF4-FFF2-40B4-BE49-F238E27FC236}">
                <a16:creationId xmlns:a16="http://schemas.microsoft.com/office/drawing/2014/main" id="{3DFCCA3D-0C37-2548-9150-DFC1165F9067}"/>
              </a:ext>
            </a:extLst>
          </p:cNvPr>
          <p:cNvSpPr/>
          <p:nvPr/>
        </p:nvSpPr>
        <p:spPr>
          <a:xfrm>
            <a:off x="6383516" y="3390552"/>
            <a:ext cx="1171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  <a:latin typeface="Barlow"/>
              </a:rPr>
              <a:t>JDBL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  <a:latin typeface="Barlow"/>
            </a:endParaRPr>
          </a:p>
        </p:txBody>
      </p:sp>
      <p:grpSp>
        <p:nvGrpSpPr>
          <p:cNvPr id="38" name="Google Shape;867;p49" descr=" 38">
            <a:extLst>
              <a:ext uri="{FF2B5EF4-FFF2-40B4-BE49-F238E27FC236}">
                <a16:creationId xmlns:a16="http://schemas.microsoft.com/office/drawing/2014/main" id="{42237C95-33A0-BD4A-B69D-FE2F6727D45F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9" name="Google Shape;868;p49">
              <a:extLst>
                <a:ext uri="{FF2B5EF4-FFF2-40B4-BE49-F238E27FC236}">
                  <a16:creationId xmlns:a16="http://schemas.microsoft.com/office/drawing/2014/main" id="{FF7CC6BA-36EB-774F-ACFD-3D48023F9BF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9;p49">
              <a:extLst>
                <a:ext uri="{FF2B5EF4-FFF2-40B4-BE49-F238E27FC236}">
                  <a16:creationId xmlns:a16="http://schemas.microsoft.com/office/drawing/2014/main" id="{00364D98-EF0B-4541-A1D2-E5D0DCA9AD4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0229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13337062-3ACA-6045-96EF-77C75730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APPROACH</a:t>
            </a:r>
          </a:p>
        </p:txBody>
      </p:sp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4DB36C8-DFAE-D74B-88F0-E298577DE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</a:t>
            </a:r>
          </a:p>
        </p:txBody>
      </p:sp>
      <p:sp>
        <p:nvSpPr>
          <p:cNvPr id="4" name="Rounded Rectangle 3" descr=" 4">
            <a:extLst>
              <a:ext uri="{FF2B5EF4-FFF2-40B4-BE49-F238E27FC236}">
                <a16:creationId xmlns:a16="http://schemas.microsoft.com/office/drawing/2014/main" id="{82738261-7483-FE41-ACB8-2BBDC665F3E9}"/>
              </a:ext>
            </a:extLst>
          </p:cNvPr>
          <p:cNvSpPr/>
          <p:nvPr/>
        </p:nvSpPr>
        <p:spPr>
          <a:xfrm>
            <a:off x="2330438" y="2362918"/>
            <a:ext cx="4957869" cy="1335017"/>
          </a:xfrm>
          <a:prstGeom prst="roundRect">
            <a:avLst>
              <a:gd name="adj" fmla="val 6124"/>
            </a:avLst>
          </a:prstGeom>
          <a:solidFill>
            <a:srgbClr val="F2F2F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72">
              <a:solidFill>
                <a:sysClr val="windowText" lastClr="000000"/>
              </a:solidFill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cxnSp>
        <p:nvCxnSpPr>
          <p:cNvPr id="12" name="Straight Arrow Connector 11" descr=" 5">
            <a:extLst>
              <a:ext uri="{FF2B5EF4-FFF2-40B4-BE49-F238E27FC236}">
                <a16:creationId xmlns:a16="http://schemas.microsoft.com/office/drawing/2014/main" id="{078C12EA-9AB5-6748-B718-906EB09EB6B1}"/>
              </a:ext>
            </a:extLst>
          </p:cNvPr>
          <p:cNvCxnSpPr>
            <a:cxnSpLocks/>
          </p:cNvCxnSpPr>
          <p:nvPr/>
        </p:nvCxnSpPr>
        <p:spPr>
          <a:xfrm>
            <a:off x="1804684" y="2601811"/>
            <a:ext cx="804044" cy="38119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 descr=" 6">
            <a:extLst>
              <a:ext uri="{FF2B5EF4-FFF2-40B4-BE49-F238E27FC236}">
                <a16:creationId xmlns:a16="http://schemas.microsoft.com/office/drawing/2014/main" id="{908D5562-0AC3-DC42-AF80-DD5F12D5861C}"/>
              </a:ext>
            </a:extLst>
          </p:cNvPr>
          <p:cNvSpPr/>
          <p:nvPr/>
        </p:nvSpPr>
        <p:spPr>
          <a:xfrm>
            <a:off x="688279" y="2362918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Project</a:t>
            </a:r>
          </a:p>
        </p:txBody>
      </p:sp>
      <p:sp>
        <p:nvSpPr>
          <p:cNvPr id="11" name="Rounded Rectangle 10" descr=" 7">
            <a:extLst>
              <a:ext uri="{FF2B5EF4-FFF2-40B4-BE49-F238E27FC236}">
                <a16:creationId xmlns:a16="http://schemas.microsoft.com/office/drawing/2014/main" id="{DD2E132A-F536-3D48-BFA7-6EEAEE228155}"/>
              </a:ext>
            </a:extLst>
          </p:cNvPr>
          <p:cNvSpPr/>
          <p:nvPr/>
        </p:nvSpPr>
        <p:spPr>
          <a:xfrm>
            <a:off x="688278" y="3066655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Workload</a:t>
            </a:r>
          </a:p>
        </p:txBody>
      </p:sp>
      <p:sp>
        <p:nvSpPr>
          <p:cNvPr id="15" name="Rounded Rectangle 14" descr=" 8">
            <a:extLst>
              <a:ext uri="{FF2B5EF4-FFF2-40B4-BE49-F238E27FC236}">
                <a16:creationId xmlns:a16="http://schemas.microsoft.com/office/drawing/2014/main" id="{625089B7-21E8-6A47-9DEC-434B06E9450F}"/>
              </a:ext>
            </a:extLst>
          </p:cNvPr>
          <p:cNvSpPr/>
          <p:nvPr/>
        </p:nvSpPr>
        <p:spPr>
          <a:xfrm>
            <a:off x="2669567" y="2734960"/>
            <a:ext cx="1039153" cy="496087"/>
          </a:xfrm>
          <a:prstGeom prst="roundRect">
            <a:avLst>
              <a:gd name="adj" fmla="val 0"/>
            </a:avLst>
          </a:prstGeom>
          <a:solidFill>
            <a:srgbClr val="DDEE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Trace</a:t>
            </a:r>
          </a:p>
        </p:txBody>
      </p:sp>
      <p:sp>
        <p:nvSpPr>
          <p:cNvPr id="18" name="Rounded Rectangle 17" descr=" 9">
            <a:extLst>
              <a:ext uri="{FF2B5EF4-FFF2-40B4-BE49-F238E27FC236}">
                <a16:creationId xmlns:a16="http://schemas.microsoft.com/office/drawing/2014/main" id="{611D1425-DC39-D340-B503-935950B5E70F}"/>
              </a:ext>
            </a:extLst>
          </p:cNvPr>
          <p:cNvSpPr/>
          <p:nvPr/>
        </p:nvSpPr>
        <p:spPr>
          <a:xfrm>
            <a:off x="4302392" y="2734959"/>
            <a:ext cx="1039153" cy="496087"/>
          </a:xfrm>
          <a:prstGeom prst="roundRect">
            <a:avLst>
              <a:gd name="adj" fmla="val 0"/>
            </a:avLst>
          </a:prstGeom>
          <a:solidFill>
            <a:srgbClr val="DDEE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Remove</a:t>
            </a:r>
          </a:p>
        </p:txBody>
      </p:sp>
      <p:sp>
        <p:nvSpPr>
          <p:cNvPr id="14" name="Oval 13" descr=" 11">
            <a:extLst>
              <a:ext uri="{FF2B5EF4-FFF2-40B4-BE49-F238E27FC236}">
                <a16:creationId xmlns:a16="http://schemas.microsoft.com/office/drawing/2014/main" id="{44626F9D-9C0F-7B4B-9A90-1457FE707C1A}"/>
              </a:ext>
            </a:extLst>
          </p:cNvPr>
          <p:cNvSpPr/>
          <p:nvPr/>
        </p:nvSpPr>
        <p:spPr>
          <a:xfrm>
            <a:off x="2530124" y="2506641"/>
            <a:ext cx="295261" cy="295261"/>
          </a:xfrm>
          <a:prstGeom prst="ellipse">
            <a:avLst/>
          </a:prstGeom>
          <a:solidFill>
            <a:srgbClr val="FFEE9B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925" b="1" dirty="0">
                <a:solidFill>
                  <a:sysClr val="windowText" lastClr="00000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</a:t>
            </a:r>
          </a:p>
        </p:txBody>
      </p:sp>
      <p:sp>
        <p:nvSpPr>
          <p:cNvPr id="17" name="Oval 16" descr=" 12">
            <a:extLst>
              <a:ext uri="{FF2B5EF4-FFF2-40B4-BE49-F238E27FC236}">
                <a16:creationId xmlns:a16="http://schemas.microsoft.com/office/drawing/2014/main" id="{91DB47DB-6E5B-244C-8CCE-74080A287FD4}"/>
              </a:ext>
            </a:extLst>
          </p:cNvPr>
          <p:cNvSpPr/>
          <p:nvPr/>
        </p:nvSpPr>
        <p:spPr>
          <a:xfrm>
            <a:off x="4155487" y="2506641"/>
            <a:ext cx="295261" cy="295261"/>
          </a:xfrm>
          <a:prstGeom prst="ellipse">
            <a:avLst/>
          </a:prstGeom>
          <a:solidFill>
            <a:srgbClr val="FFEE9B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925" b="1" dirty="0">
                <a:solidFill>
                  <a:sysClr val="windowText" lastClr="00000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2</a:t>
            </a:r>
          </a:p>
        </p:txBody>
      </p:sp>
      <p:cxnSp>
        <p:nvCxnSpPr>
          <p:cNvPr id="13" name="Straight Arrow Connector 12" descr=" 18">
            <a:extLst>
              <a:ext uri="{FF2B5EF4-FFF2-40B4-BE49-F238E27FC236}">
                <a16:creationId xmlns:a16="http://schemas.microsoft.com/office/drawing/2014/main" id="{71B12DFF-7804-8F4A-8C65-7CC03788C519}"/>
              </a:ext>
            </a:extLst>
          </p:cNvPr>
          <p:cNvCxnSpPr>
            <a:cxnSpLocks/>
          </p:cNvCxnSpPr>
          <p:nvPr/>
        </p:nvCxnSpPr>
        <p:spPr>
          <a:xfrm flipV="1">
            <a:off x="1804683" y="3078172"/>
            <a:ext cx="804044" cy="2273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 descr=" 24">
            <a:extLst>
              <a:ext uri="{FF2B5EF4-FFF2-40B4-BE49-F238E27FC236}">
                <a16:creationId xmlns:a16="http://schemas.microsoft.com/office/drawing/2014/main" id="{299CB56A-3D3E-6246-9F52-617D43BAE9BA}"/>
              </a:ext>
            </a:extLst>
          </p:cNvPr>
          <p:cNvCxnSpPr>
            <a:cxnSpLocks/>
          </p:cNvCxnSpPr>
          <p:nvPr/>
        </p:nvCxnSpPr>
        <p:spPr>
          <a:xfrm>
            <a:off x="3708720" y="2983003"/>
            <a:ext cx="593672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 descr=" 35">
            <a:extLst>
              <a:ext uri="{FF2B5EF4-FFF2-40B4-BE49-F238E27FC236}">
                <a16:creationId xmlns:a16="http://schemas.microsoft.com/office/drawing/2014/main" id="{C548FA23-A59C-654C-AA9E-AFD6F7E8FC7E}"/>
              </a:ext>
            </a:extLst>
          </p:cNvPr>
          <p:cNvSpPr/>
          <p:nvPr/>
        </p:nvSpPr>
        <p:spPr>
          <a:xfrm>
            <a:off x="688278" y="1948369"/>
            <a:ext cx="10391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dk1"/>
                </a:solidFill>
                <a:latin typeface="Barlow"/>
              </a:rPr>
              <a:t>Input</a:t>
            </a:r>
            <a:endParaRPr lang="en-SE" sz="1600" b="1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37" name="Rectangle 36" descr=" 37">
            <a:extLst>
              <a:ext uri="{FF2B5EF4-FFF2-40B4-BE49-F238E27FC236}">
                <a16:creationId xmlns:a16="http://schemas.microsoft.com/office/drawing/2014/main" id="{3DFCCA3D-0C37-2548-9150-DFC1165F9067}"/>
              </a:ext>
            </a:extLst>
          </p:cNvPr>
          <p:cNvSpPr/>
          <p:nvPr/>
        </p:nvSpPr>
        <p:spPr>
          <a:xfrm>
            <a:off x="6383516" y="3390552"/>
            <a:ext cx="1171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  <a:latin typeface="Barlow"/>
              </a:rPr>
              <a:t>JDBL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  <a:latin typeface="Barlow"/>
            </a:endParaRPr>
          </a:p>
        </p:txBody>
      </p:sp>
      <p:grpSp>
        <p:nvGrpSpPr>
          <p:cNvPr id="38" name="Google Shape;867;p49" descr=" 38">
            <a:extLst>
              <a:ext uri="{FF2B5EF4-FFF2-40B4-BE49-F238E27FC236}">
                <a16:creationId xmlns:a16="http://schemas.microsoft.com/office/drawing/2014/main" id="{42237C95-33A0-BD4A-B69D-FE2F6727D45F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9" name="Google Shape;868;p49">
              <a:extLst>
                <a:ext uri="{FF2B5EF4-FFF2-40B4-BE49-F238E27FC236}">
                  <a16:creationId xmlns:a16="http://schemas.microsoft.com/office/drawing/2014/main" id="{FF7CC6BA-36EB-774F-ACFD-3D48023F9BF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9;p49">
              <a:extLst>
                <a:ext uri="{FF2B5EF4-FFF2-40B4-BE49-F238E27FC236}">
                  <a16:creationId xmlns:a16="http://schemas.microsoft.com/office/drawing/2014/main" id="{00364D98-EF0B-4541-A1D2-E5D0DCA9AD4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178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13337062-3ACA-6045-96EF-77C75730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APPROACH</a:t>
            </a:r>
          </a:p>
        </p:txBody>
      </p:sp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4DB36C8-DFAE-D74B-88F0-E298577DE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</a:t>
            </a:r>
          </a:p>
        </p:txBody>
      </p:sp>
      <p:sp>
        <p:nvSpPr>
          <p:cNvPr id="4" name="Rounded Rectangle 3" descr=" 4">
            <a:extLst>
              <a:ext uri="{FF2B5EF4-FFF2-40B4-BE49-F238E27FC236}">
                <a16:creationId xmlns:a16="http://schemas.microsoft.com/office/drawing/2014/main" id="{82738261-7483-FE41-ACB8-2BBDC665F3E9}"/>
              </a:ext>
            </a:extLst>
          </p:cNvPr>
          <p:cNvSpPr/>
          <p:nvPr/>
        </p:nvSpPr>
        <p:spPr>
          <a:xfrm>
            <a:off x="2330438" y="2362918"/>
            <a:ext cx="4957869" cy="1335017"/>
          </a:xfrm>
          <a:prstGeom prst="roundRect">
            <a:avLst>
              <a:gd name="adj" fmla="val 6124"/>
            </a:avLst>
          </a:prstGeom>
          <a:solidFill>
            <a:srgbClr val="F2F2F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72">
              <a:solidFill>
                <a:sysClr val="windowText" lastClr="000000"/>
              </a:solidFill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cxnSp>
        <p:nvCxnSpPr>
          <p:cNvPr id="12" name="Straight Arrow Connector 11" descr=" 5">
            <a:extLst>
              <a:ext uri="{FF2B5EF4-FFF2-40B4-BE49-F238E27FC236}">
                <a16:creationId xmlns:a16="http://schemas.microsoft.com/office/drawing/2014/main" id="{078C12EA-9AB5-6748-B718-906EB09EB6B1}"/>
              </a:ext>
            </a:extLst>
          </p:cNvPr>
          <p:cNvCxnSpPr>
            <a:cxnSpLocks/>
          </p:cNvCxnSpPr>
          <p:nvPr/>
        </p:nvCxnSpPr>
        <p:spPr>
          <a:xfrm>
            <a:off x="1804684" y="2601811"/>
            <a:ext cx="804044" cy="38119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 descr=" 6">
            <a:extLst>
              <a:ext uri="{FF2B5EF4-FFF2-40B4-BE49-F238E27FC236}">
                <a16:creationId xmlns:a16="http://schemas.microsoft.com/office/drawing/2014/main" id="{908D5562-0AC3-DC42-AF80-DD5F12D5861C}"/>
              </a:ext>
            </a:extLst>
          </p:cNvPr>
          <p:cNvSpPr/>
          <p:nvPr/>
        </p:nvSpPr>
        <p:spPr>
          <a:xfrm>
            <a:off x="688279" y="2362918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Project</a:t>
            </a:r>
          </a:p>
        </p:txBody>
      </p:sp>
      <p:sp>
        <p:nvSpPr>
          <p:cNvPr id="11" name="Rounded Rectangle 10" descr=" 7">
            <a:extLst>
              <a:ext uri="{FF2B5EF4-FFF2-40B4-BE49-F238E27FC236}">
                <a16:creationId xmlns:a16="http://schemas.microsoft.com/office/drawing/2014/main" id="{DD2E132A-F536-3D48-BFA7-6EEAEE228155}"/>
              </a:ext>
            </a:extLst>
          </p:cNvPr>
          <p:cNvSpPr/>
          <p:nvPr/>
        </p:nvSpPr>
        <p:spPr>
          <a:xfrm>
            <a:off x="688278" y="3066655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Workload</a:t>
            </a:r>
          </a:p>
        </p:txBody>
      </p:sp>
      <p:sp>
        <p:nvSpPr>
          <p:cNvPr id="15" name="Rounded Rectangle 14" descr=" 8">
            <a:extLst>
              <a:ext uri="{FF2B5EF4-FFF2-40B4-BE49-F238E27FC236}">
                <a16:creationId xmlns:a16="http://schemas.microsoft.com/office/drawing/2014/main" id="{625089B7-21E8-6A47-9DEC-434B06E9450F}"/>
              </a:ext>
            </a:extLst>
          </p:cNvPr>
          <p:cNvSpPr/>
          <p:nvPr/>
        </p:nvSpPr>
        <p:spPr>
          <a:xfrm>
            <a:off x="2669567" y="2734960"/>
            <a:ext cx="1039153" cy="496087"/>
          </a:xfrm>
          <a:prstGeom prst="roundRect">
            <a:avLst>
              <a:gd name="adj" fmla="val 0"/>
            </a:avLst>
          </a:prstGeom>
          <a:solidFill>
            <a:srgbClr val="DDEE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Trace</a:t>
            </a:r>
          </a:p>
        </p:txBody>
      </p:sp>
      <p:sp>
        <p:nvSpPr>
          <p:cNvPr id="18" name="Rounded Rectangle 17" descr=" 9">
            <a:extLst>
              <a:ext uri="{FF2B5EF4-FFF2-40B4-BE49-F238E27FC236}">
                <a16:creationId xmlns:a16="http://schemas.microsoft.com/office/drawing/2014/main" id="{611D1425-DC39-D340-B503-935950B5E70F}"/>
              </a:ext>
            </a:extLst>
          </p:cNvPr>
          <p:cNvSpPr/>
          <p:nvPr/>
        </p:nvSpPr>
        <p:spPr>
          <a:xfrm>
            <a:off x="4302392" y="2734959"/>
            <a:ext cx="1039153" cy="496087"/>
          </a:xfrm>
          <a:prstGeom prst="roundRect">
            <a:avLst>
              <a:gd name="adj" fmla="val 0"/>
            </a:avLst>
          </a:prstGeom>
          <a:solidFill>
            <a:srgbClr val="DDEE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Remove</a:t>
            </a:r>
          </a:p>
        </p:txBody>
      </p:sp>
      <p:sp>
        <p:nvSpPr>
          <p:cNvPr id="21" name="Rounded Rectangle 20" descr=" 10">
            <a:extLst>
              <a:ext uri="{FF2B5EF4-FFF2-40B4-BE49-F238E27FC236}">
                <a16:creationId xmlns:a16="http://schemas.microsoft.com/office/drawing/2014/main" id="{D8E433A4-CA0D-D042-B009-4F014ED80965}"/>
              </a:ext>
            </a:extLst>
          </p:cNvPr>
          <p:cNvSpPr/>
          <p:nvPr/>
        </p:nvSpPr>
        <p:spPr>
          <a:xfrm>
            <a:off x="5928483" y="2734958"/>
            <a:ext cx="1039153" cy="496087"/>
          </a:xfrm>
          <a:prstGeom prst="roundRect">
            <a:avLst>
              <a:gd name="adj" fmla="val 0"/>
            </a:avLst>
          </a:prstGeom>
          <a:solidFill>
            <a:srgbClr val="DDEE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Validate</a:t>
            </a:r>
          </a:p>
        </p:txBody>
      </p:sp>
      <p:sp>
        <p:nvSpPr>
          <p:cNvPr id="14" name="Oval 13" descr=" 11">
            <a:extLst>
              <a:ext uri="{FF2B5EF4-FFF2-40B4-BE49-F238E27FC236}">
                <a16:creationId xmlns:a16="http://schemas.microsoft.com/office/drawing/2014/main" id="{44626F9D-9C0F-7B4B-9A90-1457FE707C1A}"/>
              </a:ext>
            </a:extLst>
          </p:cNvPr>
          <p:cNvSpPr/>
          <p:nvPr/>
        </p:nvSpPr>
        <p:spPr>
          <a:xfrm>
            <a:off x="2530124" y="2506641"/>
            <a:ext cx="295261" cy="295261"/>
          </a:xfrm>
          <a:prstGeom prst="ellipse">
            <a:avLst/>
          </a:prstGeom>
          <a:solidFill>
            <a:srgbClr val="FFEE9B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925" b="1" dirty="0">
                <a:solidFill>
                  <a:sysClr val="windowText" lastClr="00000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</a:t>
            </a:r>
          </a:p>
        </p:txBody>
      </p:sp>
      <p:sp>
        <p:nvSpPr>
          <p:cNvPr id="17" name="Oval 16" descr=" 12">
            <a:extLst>
              <a:ext uri="{FF2B5EF4-FFF2-40B4-BE49-F238E27FC236}">
                <a16:creationId xmlns:a16="http://schemas.microsoft.com/office/drawing/2014/main" id="{91DB47DB-6E5B-244C-8CCE-74080A287FD4}"/>
              </a:ext>
            </a:extLst>
          </p:cNvPr>
          <p:cNvSpPr/>
          <p:nvPr/>
        </p:nvSpPr>
        <p:spPr>
          <a:xfrm>
            <a:off x="4155487" y="2506641"/>
            <a:ext cx="295261" cy="295261"/>
          </a:xfrm>
          <a:prstGeom prst="ellipse">
            <a:avLst/>
          </a:prstGeom>
          <a:solidFill>
            <a:srgbClr val="FFEE9B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925" b="1" dirty="0">
                <a:solidFill>
                  <a:sysClr val="windowText" lastClr="00000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2</a:t>
            </a:r>
          </a:p>
        </p:txBody>
      </p:sp>
      <p:sp>
        <p:nvSpPr>
          <p:cNvPr id="20" name="Oval 19" descr=" 13">
            <a:extLst>
              <a:ext uri="{FF2B5EF4-FFF2-40B4-BE49-F238E27FC236}">
                <a16:creationId xmlns:a16="http://schemas.microsoft.com/office/drawing/2014/main" id="{05660958-BE00-B147-862F-ACF7584D2346}"/>
              </a:ext>
            </a:extLst>
          </p:cNvPr>
          <p:cNvSpPr/>
          <p:nvPr/>
        </p:nvSpPr>
        <p:spPr>
          <a:xfrm>
            <a:off x="5780850" y="2506642"/>
            <a:ext cx="295261" cy="295261"/>
          </a:xfrm>
          <a:prstGeom prst="ellipse">
            <a:avLst/>
          </a:prstGeom>
          <a:solidFill>
            <a:srgbClr val="FFEE9B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925" b="1" dirty="0">
                <a:solidFill>
                  <a:sysClr val="windowText" lastClr="00000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3</a:t>
            </a:r>
          </a:p>
        </p:txBody>
      </p:sp>
      <p:cxnSp>
        <p:nvCxnSpPr>
          <p:cNvPr id="13" name="Straight Arrow Connector 12" descr=" 18">
            <a:extLst>
              <a:ext uri="{FF2B5EF4-FFF2-40B4-BE49-F238E27FC236}">
                <a16:creationId xmlns:a16="http://schemas.microsoft.com/office/drawing/2014/main" id="{71B12DFF-7804-8F4A-8C65-7CC03788C519}"/>
              </a:ext>
            </a:extLst>
          </p:cNvPr>
          <p:cNvCxnSpPr>
            <a:cxnSpLocks/>
          </p:cNvCxnSpPr>
          <p:nvPr/>
        </p:nvCxnSpPr>
        <p:spPr>
          <a:xfrm flipV="1">
            <a:off x="1804683" y="3078172"/>
            <a:ext cx="804044" cy="2273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 descr=" 24">
            <a:extLst>
              <a:ext uri="{FF2B5EF4-FFF2-40B4-BE49-F238E27FC236}">
                <a16:creationId xmlns:a16="http://schemas.microsoft.com/office/drawing/2014/main" id="{299CB56A-3D3E-6246-9F52-617D43BAE9BA}"/>
              </a:ext>
            </a:extLst>
          </p:cNvPr>
          <p:cNvCxnSpPr>
            <a:cxnSpLocks/>
          </p:cNvCxnSpPr>
          <p:nvPr/>
        </p:nvCxnSpPr>
        <p:spPr>
          <a:xfrm>
            <a:off x="3708720" y="2983003"/>
            <a:ext cx="593672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 descr=" 27">
            <a:extLst>
              <a:ext uri="{FF2B5EF4-FFF2-40B4-BE49-F238E27FC236}">
                <a16:creationId xmlns:a16="http://schemas.microsoft.com/office/drawing/2014/main" id="{4414FB88-BD68-4A4A-A6BE-C44F264A45B4}"/>
              </a:ext>
            </a:extLst>
          </p:cNvPr>
          <p:cNvCxnSpPr>
            <a:cxnSpLocks/>
          </p:cNvCxnSpPr>
          <p:nvPr/>
        </p:nvCxnSpPr>
        <p:spPr>
          <a:xfrm flipV="1">
            <a:off x="5341545" y="2983002"/>
            <a:ext cx="586938" cy="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 descr=" 35">
            <a:extLst>
              <a:ext uri="{FF2B5EF4-FFF2-40B4-BE49-F238E27FC236}">
                <a16:creationId xmlns:a16="http://schemas.microsoft.com/office/drawing/2014/main" id="{C548FA23-A59C-654C-AA9E-AFD6F7E8FC7E}"/>
              </a:ext>
            </a:extLst>
          </p:cNvPr>
          <p:cNvSpPr/>
          <p:nvPr/>
        </p:nvSpPr>
        <p:spPr>
          <a:xfrm>
            <a:off x="688278" y="1948369"/>
            <a:ext cx="10391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dk1"/>
                </a:solidFill>
                <a:latin typeface="Barlow"/>
              </a:rPr>
              <a:t>Input</a:t>
            </a:r>
            <a:endParaRPr lang="en-SE" sz="1600" b="1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37" name="Rectangle 36" descr=" 37">
            <a:extLst>
              <a:ext uri="{FF2B5EF4-FFF2-40B4-BE49-F238E27FC236}">
                <a16:creationId xmlns:a16="http://schemas.microsoft.com/office/drawing/2014/main" id="{3DFCCA3D-0C37-2548-9150-DFC1165F9067}"/>
              </a:ext>
            </a:extLst>
          </p:cNvPr>
          <p:cNvSpPr/>
          <p:nvPr/>
        </p:nvSpPr>
        <p:spPr>
          <a:xfrm>
            <a:off x="6383516" y="3390552"/>
            <a:ext cx="1171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  <a:latin typeface="Barlow"/>
              </a:rPr>
              <a:t>JDBL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  <a:latin typeface="Barlow"/>
            </a:endParaRPr>
          </a:p>
        </p:txBody>
      </p:sp>
      <p:grpSp>
        <p:nvGrpSpPr>
          <p:cNvPr id="38" name="Google Shape;867;p49" descr=" 38">
            <a:extLst>
              <a:ext uri="{FF2B5EF4-FFF2-40B4-BE49-F238E27FC236}">
                <a16:creationId xmlns:a16="http://schemas.microsoft.com/office/drawing/2014/main" id="{42237C95-33A0-BD4A-B69D-FE2F6727D45F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9" name="Google Shape;868;p49">
              <a:extLst>
                <a:ext uri="{FF2B5EF4-FFF2-40B4-BE49-F238E27FC236}">
                  <a16:creationId xmlns:a16="http://schemas.microsoft.com/office/drawing/2014/main" id="{FF7CC6BA-36EB-774F-ACFD-3D48023F9BF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9;p49">
              <a:extLst>
                <a:ext uri="{FF2B5EF4-FFF2-40B4-BE49-F238E27FC236}">
                  <a16:creationId xmlns:a16="http://schemas.microsoft.com/office/drawing/2014/main" id="{00364D98-EF0B-4541-A1D2-E5D0DCA9AD4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556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13337062-3ACA-6045-96EF-77C75730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APPROACH</a:t>
            </a:r>
          </a:p>
        </p:txBody>
      </p:sp>
      <p:sp>
        <p:nvSpPr>
          <p:cNvPr id="3" name="Slide Number Placeholder 2" descr=" 3">
            <a:extLst>
              <a:ext uri="{FF2B5EF4-FFF2-40B4-BE49-F238E27FC236}">
                <a16:creationId xmlns:a16="http://schemas.microsoft.com/office/drawing/2014/main" id="{24DB36C8-DFAE-D74B-88F0-E298577DE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</a:t>
            </a:r>
          </a:p>
        </p:txBody>
      </p:sp>
      <p:sp>
        <p:nvSpPr>
          <p:cNvPr id="4" name="Rounded Rectangle 3" descr=" 4">
            <a:extLst>
              <a:ext uri="{FF2B5EF4-FFF2-40B4-BE49-F238E27FC236}">
                <a16:creationId xmlns:a16="http://schemas.microsoft.com/office/drawing/2014/main" id="{82738261-7483-FE41-ACB8-2BBDC665F3E9}"/>
              </a:ext>
            </a:extLst>
          </p:cNvPr>
          <p:cNvSpPr/>
          <p:nvPr/>
        </p:nvSpPr>
        <p:spPr>
          <a:xfrm>
            <a:off x="2330438" y="2362918"/>
            <a:ext cx="4957869" cy="1335017"/>
          </a:xfrm>
          <a:prstGeom prst="roundRect">
            <a:avLst>
              <a:gd name="adj" fmla="val 6124"/>
            </a:avLst>
          </a:prstGeom>
          <a:solidFill>
            <a:srgbClr val="F2F2F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472">
              <a:solidFill>
                <a:sysClr val="windowText" lastClr="000000"/>
              </a:solidFill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cxnSp>
        <p:nvCxnSpPr>
          <p:cNvPr id="12" name="Straight Arrow Connector 11" descr=" 5">
            <a:extLst>
              <a:ext uri="{FF2B5EF4-FFF2-40B4-BE49-F238E27FC236}">
                <a16:creationId xmlns:a16="http://schemas.microsoft.com/office/drawing/2014/main" id="{078C12EA-9AB5-6748-B718-906EB09EB6B1}"/>
              </a:ext>
            </a:extLst>
          </p:cNvPr>
          <p:cNvCxnSpPr>
            <a:cxnSpLocks/>
          </p:cNvCxnSpPr>
          <p:nvPr/>
        </p:nvCxnSpPr>
        <p:spPr>
          <a:xfrm>
            <a:off x="1804684" y="2601811"/>
            <a:ext cx="804044" cy="38119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 descr=" 6">
            <a:extLst>
              <a:ext uri="{FF2B5EF4-FFF2-40B4-BE49-F238E27FC236}">
                <a16:creationId xmlns:a16="http://schemas.microsoft.com/office/drawing/2014/main" id="{908D5562-0AC3-DC42-AF80-DD5F12D5861C}"/>
              </a:ext>
            </a:extLst>
          </p:cNvPr>
          <p:cNvSpPr/>
          <p:nvPr/>
        </p:nvSpPr>
        <p:spPr>
          <a:xfrm>
            <a:off x="688279" y="2362918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Project</a:t>
            </a:r>
          </a:p>
        </p:txBody>
      </p:sp>
      <p:sp>
        <p:nvSpPr>
          <p:cNvPr id="11" name="Rounded Rectangle 10" descr=" 7">
            <a:extLst>
              <a:ext uri="{FF2B5EF4-FFF2-40B4-BE49-F238E27FC236}">
                <a16:creationId xmlns:a16="http://schemas.microsoft.com/office/drawing/2014/main" id="{DD2E132A-F536-3D48-BFA7-6EEAEE228155}"/>
              </a:ext>
            </a:extLst>
          </p:cNvPr>
          <p:cNvSpPr/>
          <p:nvPr/>
        </p:nvSpPr>
        <p:spPr>
          <a:xfrm>
            <a:off x="688278" y="3066655"/>
            <a:ext cx="1116405" cy="477786"/>
          </a:xfrm>
          <a:prstGeom prst="roundRect">
            <a:avLst/>
          </a:prstGeom>
          <a:solidFill>
            <a:srgbClr val="FFD6C9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Workload</a:t>
            </a:r>
          </a:p>
        </p:txBody>
      </p:sp>
      <p:sp>
        <p:nvSpPr>
          <p:cNvPr id="15" name="Rounded Rectangle 14" descr=" 8">
            <a:extLst>
              <a:ext uri="{FF2B5EF4-FFF2-40B4-BE49-F238E27FC236}">
                <a16:creationId xmlns:a16="http://schemas.microsoft.com/office/drawing/2014/main" id="{625089B7-21E8-6A47-9DEC-434B06E9450F}"/>
              </a:ext>
            </a:extLst>
          </p:cNvPr>
          <p:cNvSpPr/>
          <p:nvPr/>
        </p:nvSpPr>
        <p:spPr>
          <a:xfrm>
            <a:off x="2669567" y="2734960"/>
            <a:ext cx="1039153" cy="496087"/>
          </a:xfrm>
          <a:prstGeom prst="roundRect">
            <a:avLst>
              <a:gd name="adj" fmla="val 0"/>
            </a:avLst>
          </a:prstGeom>
          <a:solidFill>
            <a:srgbClr val="DDEE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Trace</a:t>
            </a:r>
          </a:p>
        </p:txBody>
      </p:sp>
      <p:sp>
        <p:nvSpPr>
          <p:cNvPr id="18" name="Rounded Rectangle 17" descr=" 9">
            <a:extLst>
              <a:ext uri="{FF2B5EF4-FFF2-40B4-BE49-F238E27FC236}">
                <a16:creationId xmlns:a16="http://schemas.microsoft.com/office/drawing/2014/main" id="{611D1425-DC39-D340-B503-935950B5E70F}"/>
              </a:ext>
            </a:extLst>
          </p:cNvPr>
          <p:cNvSpPr/>
          <p:nvPr/>
        </p:nvSpPr>
        <p:spPr>
          <a:xfrm>
            <a:off x="4302392" y="2734959"/>
            <a:ext cx="1039153" cy="496087"/>
          </a:xfrm>
          <a:prstGeom prst="roundRect">
            <a:avLst>
              <a:gd name="adj" fmla="val 0"/>
            </a:avLst>
          </a:prstGeom>
          <a:solidFill>
            <a:srgbClr val="DDEE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Remove</a:t>
            </a:r>
          </a:p>
        </p:txBody>
      </p:sp>
      <p:sp>
        <p:nvSpPr>
          <p:cNvPr id="21" name="Rounded Rectangle 20" descr=" 10">
            <a:extLst>
              <a:ext uri="{FF2B5EF4-FFF2-40B4-BE49-F238E27FC236}">
                <a16:creationId xmlns:a16="http://schemas.microsoft.com/office/drawing/2014/main" id="{D8E433A4-CA0D-D042-B009-4F014ED80965}"/>
              </a:ext>
            </a:extLst>
          </p:cNvPr>
          <p:cNvSpPr/>
          <p:nvPr/>
        </p:nvSpPr>
        <p:spPr>
          <a:xfrm>
            <a:off x="5928483" y="2734958"/>
            <a:ext cx="1039153" cy="496087"/>
          </a:xfrm>
          <a:prstGeom prst="roundRect">
            <a:avLst>
              <a:gd name="adj" fmla="val 0"/>
            </a:avLst>
          </a:prstGeom>
          <a:solidFill>
            <a:srgbClr val="DDEEF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Validate</a:t>
            </a:r>
          </a:p>
        </p:txBody>
      </p:sp>
      <p:sp>
        <p:nvSpPr>
          <p:cNvPr id="14" name="Oval 13" descr=" 11">
            <a:extLst>
              <a:ext uri="{FF2B5EF4-FFF2-40B4-BE49-F238E27FC236}">
                <a16:creationId xmlns:a16="http://schemas.microsoft.com/office/drawing/2014/main" id="{44626F9D-9C0F-7B4B-9A90-1457FE707C1A}"/>
              </a:ext>
            </a:extLst>
          </p:cNvPr>
          <p:cNvSpPr/>
          <p:nvPr/>
        </p:nvSpPr>
        <p:spPr>
          <a:xfrm>
            <a:off x="2530124" y="2506641"/>
            <a:ext cx="295261" cy="295261"/>
          </a:xfrm>
          <a:prstGeom prst="ellipse">
            <a:avLst/>
          </a:prstGeom>
          <a:solidFill>
            <a:srgbClr val="FFEE9B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925" b="1" dirty="0">
                <a:solidFill>
                  <a:sysClr val="windowText" lastClr="00000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1</a:t>
            </a:r>
          </a:p>
        </p:txBody>
      </p:sp>
      <p:sp>
        <p:nvSpPr>
          <p:cNvPr id="17" name="Oval 16" descr=" 12">
            <a:extLst>
              <a:ext uri="{FF2B5EF4-FFF2-40B4-BE49-F238E27FC236}">
                <a16:creationId xmlns:a16="http://schemas.microsoft.com/office/drawing/2014/main" id="{91DB47DB-6E5B-244C-8CCE-74080A287FD4}"/>
              </a:ext>
            </a:extLst>
          </p:cNvPr>
          <p:cNvSpPr/>
          <p:nvPr/>
        </p:nvSpPr>
        <p:spPr>
          <a:xfrm>
            <a:off x="4155487" y="2506641"/>
            <a:ext cx="295261" cy="295261"/>
          </a:xfrm>
          <a:prstGeom prst="ellipse">
            <a:avLst/>
          </a:prstGeom>
          <a:solidFill>
            <a:srgbClr val="FFEE9B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925" b="1" dirty="0">
                <a:solidFill>
                  <a:sysClr val="windowText" lastClr="00000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2</a:t>
            </a:r>
          </a:p>
        </p:txBody>
      </p:sp>
      <p:sp>
        <p:nvSpPr>
          <p:cNvPr id="20" name="Oval 19" descr=" 13">
            <a:extLst>
              <a:ext uri="{FF2B5EF4-FFF2-40B4-BE49-F238E27FC236}">
                <a16:creationId xmlns:a16="http://schemas.microsoft.com/office/drawing/2014/main" id="{05660958-BE00-B147-862F-ACF7584D2346}"/>
              </a:ext>
            </a:extLst>
          </p:cNvPr>
          <p:cNvSpPr/>
          <p:nvPr/>
        </p:nvSpPr>
        <p:spPr>
          <a:xfrm>
            <a:off x="5780850" y="2506642"/>
            <a:ext cx="295261" cy="295261"/>
          </a:xfrm>
          <a:prstGeom prst="ellipse">
            <a:avLst/>
          </a:prstGeom>
          <a:solidFill>
            <a:srgbClr val="FFEE9B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925" b="1" dirty="0">
                <a:solidFill>
                  <a:sysClr val="windowText" lastClr="000000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3</a:t>
            </a:r>
          </a:p>
        </p:txBody>
      </p:sp>
      <p:cxnSp>
        <p:nvCxnSpPr>
          <p:cNvPr id="13" name="Straight Arrow Connector 12" descr=" 18">
            <a:extLst>
              <a:ext uri="{FF2B5EF4-FFF2-40B4-BE49-F238E27FC236}">
                <a16:creationId xmlns:a16="http://schemas.microsoft.com/office/drawing/2014/main" id="{71B12DFF-7804-8F4A-8C65-7CC03788C519}"/>
              </a:ext>
            </a:extLst>
          </p:cNvPr>
          <p:cNvCxnSpPr>
            <a:cxnSpLocks/>
          </p:cNvCxnSpPr>
          <p:nvPr/>
        </p:nvCxnSpPr>
        <p:spPr>
          <a:xfrm flipV="1">
            <a:off x="1804683" y="3078172"/>
            <a:ext cx="804044" cy="22737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 descr=" 24">
            <a:extLst>
              <a:ext uri="{FF2B5EF4-FFF2-40B4-BE49-F238E27FC236}">
                <a16:creationId xmlns:a16="http://schemas.microsoft.com/office/drawing/2014/main" id="{299CB56A-3D3E-6246-9F52-617D43BAE9BA}"/>
              </a:ext>
            </a:extLst>
          </p:cNvPr>
          <p:cNvCxnSpPr>
            <a:cxnSpLocks/>
          </p:cNvCxnSpPr>
          <p:nvPr/>
        </p:nvCxnSpPr>
        <p:spPr>
          <a:xfrm>
            <a:off x="3708720" y="2983003"/>
            <a:ext cx="593672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 descr=" 27">
            <a:extLst>
              <a:ext uri="{FF2B5EF4-FFF2-40B4-BE49-F238E27FC236}">
                <a16:creationId xmlns:a16="http://schemas.microsoft.com/office/drawing/2014/main" id="{4414FB88-BD68-4A4A-A6BE-C44F264A45B4}"/>
              </a:ext>
            </a:extLst>
          </p:cNvPr>
          <p:cNvCxnSpPr>
            <a:cxnSpLocks/>
          </p:cNvCxnSpPr>
          <p:nvPr/>
        </p:nvCxnSpPr>
        <p:spPr>
          <a:xfrm flipV="1">
            <a:off x="5341545" y="2983002"/>
            <a:ext cx="586938" cy="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 descr=" 33">
            <a:extLst>
              <a:ext uri="{FF2B5EF4-FFF2-40B4-BE49-F238E27FC236}">
                <a16:creationId xmlns:a16="http://schemas.microsoft.com/office/drawing/2014/main" id="{6282047D-2802-3B43-91F0-3A79BB5FBCB6}"/>
              </a:ext>
            </a:extLst>
          </p:cNvPr>
          <p:cNvCxnSpPr>
            <a:cxnSpLocks/>
          </p:cNvCxnSpPr>
          <p:nvPr/>
        </p:nvCxnSpPr>
        <p:spPr>
          <a:xfrm flipV="1">
            <a:off x="6967636" y="2983001"/>
            <a:ext cx="586938" cy="1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 descr=" 34">
            <a:extLst>
              <a:ext uri="{FF2B5EF4-FFF2-40B4-BE49-F238E27FC236}">
                <a16:creationId xmlns:a16="http://schemas.microsoft.com/office/drawing/2014/main" id="{BA2D7AB3-6F90-5443-82D7-D4FB502BDC9F}"/>
              </a:ext>
            </a:extLst>
          </p:cNvPr>
          <p:cNvSpPr/>
          <p:nvPr/>
        </p:nvSpPr>
        <p:spPr>
          <a:xfrm>
            <a:off x="7675791" y="2581304"/>
            <a:ext cx="779930" cy="649741"/>
          </a:xfrm>
          <a:prstGeom prst="cube">
            <a:avLst/>
          </a:prstGeom>
          <a:solidFill>
            <a:srgbClr val="FFEE9B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JAR</a:t>
            </a:r>
          </a:p>
        </p:txBody>
      </p:sp>
      <p:sp>
        <p:nvSpPr>
          <p:cNvPr id="9" name="Rectangle 8" descr=" 35">
            <a:extLst>
              <a:ext uri="{FF2B5EF4-FFF2-40B4-BE49-F238E27FC236}">
                <a16:creationId xmlns:a16="http://schemas.microsoft.com/office/drawing/2014/main" id="{C548FA23-A59C-654C-AA9E-AFD6F7E8FC7E}"/>
              </a:ext>
            </a:extLst>
          </p:cNvPr>
          <p:cNvSpPr/>
          <p:nvPr/>
        </p:nvSpPr>
        <p:spPr>
          <a:xfrm>
            <a:off x="688278" y="1948369"/>
            <a:ext cx="10391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dk1"/>
                </a:solidFill>
                <a:latin typeface="Barlow"/>
              </a:rPr>
              <a:t>Input</a:t>
            </a:r>
            <a:endParaRPr lang="en-SE" sz="1600" b="1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24" name="Rectangle 23" descr=" 36">
            <a:extLst>
              <a:ext uri="{FF2B5EF4-FFF2-40B4-BE49-F238E27FC236}">
                <a16:creationId xmlns:a16="http://schemas.microsoft.com/office/drawing/2014/main" id="{58D736B4-8D8D-DA43-A4D4-3B3EA38C6553}"/>
              </a:ext>
            </a:extLst>
          </p:cNvPr>
          <p:cNvSpPr/>
          <p:nvPr/>
        </p:nvSpPr>
        <p:spPr>
          <a:xfrm>
            <a:off x="7480227" y="2101986"/>
            <a:ext cx="11710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dk1"/>
                </a:solidFill>
                <a:latin typeface="Barlow"/>
              </a:rPr>
              <a:t>Output</a:t>
            </a:r>
            <a:endParaRPr lang="en-SE" sz="1600" b="1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37" name="Rectangle 36" descr=" 37">
            <a:extLst>
              <a:ext uri="{FF2B5EF4-FFF2-40B4-BE49-F238E27FC236}">
                <a16:creationId xmlns:a16="http://schemas.microsoft.com/office/drawing/2014/main" id="{3DFCCA3D-0C37-2548-9150-DFC1165F9067}"/>
              </a:ext>
            </a:extLst>
          </p:cNvPr>
          <p:cNvSpPr/>
          <p:nvPr/>
        </p:nvSpPr>
        <p:spPr>
          <a:xfrm>
            <a:off x="6383516" y="3390552"/>
            <a:ext cx="1171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  <a:latin typeface="Barlow"/>
              </a:rPr>
              <a:t>JDBL</a:t>
            </a:r>
            <a:endParaRPr lang="en-SE" dirty="0">
              <a:solidFill>
                <a:schemeClr val="tx2">
                  <a:lumMod val="40000"/>
                  <a:lumOff val="60000"/>
                </a:schemeClr>
              </a:solidFill>
              <a:latin typeface="Barlow"/>
            </a:endParaRPr>
          </a:p>
        </p:txBody>
      </p:sp>
      <p:grpSp>
        <p:nvGrpSpPr>
          <p:cNvPr id="38" name="Google Shape;867;p49" descr=" 38">
            <a:extLst>
              <a:ext uri="{FF2B5EF4-FFF2-40B4-BE49-F238E27FC236}">
                <a16:creationId xmlns:a16="http://schemas.microsoft.com/office/drawing/2014/main" id="{42237C95-33A0-BD4A-B69D-FE2F6727D45F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9" name="Google Shape;868;p49">
              <a:extLst>
                <a:ext uri="{FF2B5EF4-FFF2-40B4-BE49-F238E27FC236}">
                  <a16:creationId xmlns:a16="http://schemas.microsoft.com/office/drawing/2014/main" id="{FF7CC6BA-36EB-774F-ACFD-3D48023F9BF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9;p49">
              <a:extLst>
                <a:ext uri="{FF2B5EF4-FFF2-40B4-BE49-F238E27FC236}">
                  <a16:creationId xmlns:a16="http://schemas.microsoft.com/office/drawing/2014/main" id="{00364D98-EF0B-4541-A1D2-E5D0DCA9AD4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9503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CAN JDBL DEBLOAT AUTOMATICALLY?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DE1C0EBB-F270-1148-8090-E0106921E08B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4C14A4CD-6D24-E84B-9DC6-B7338BAC266E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1FD3EC72-FCA4-7F4F-B698-326F13B29B36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62F07DDE-33A8-AC4F-A39C-D0F3CEF2510A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EF19FCC7-B432-2B44-A6B5-53146FC55468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CA4EAB78-5953-604A-8B2C-D0F48779C638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1666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CAN JDBL DEBLOAT AUTOMATICALLY?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</a:t>
            </a:r>
            <a:endParaRPr/>
          </a:p>
        </p:txBody>
      </p:sp>
      <p:pic>
        <p:nvPicPr>
          <p:cNvPr id="10" name="Picture 9" descr=" 2">
            <a:extLst>
              <a:ext uri="{FF2B5EF4-FFF2-40B4-BE49-F238E27FC236}">
                <a16:creationId xmlns:a16="http://schemas.microsoft.com/office/drawing/2014/main" id="{0B907D3F-1955-4943-8A6D-DB3A8F20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83" y="1927833"/>
            <a:ext cx="6452405" cy="2428392"/>
          </a:xfrm>
          <a:prstGeom prst="rect">
            <a:avLst/>
          </a:prstGeom>
        </p:spPr>
      </p:pic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DE1C0EBB-F270-1148-8090-E0106921E08B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4C14A4CD-6D24-E84B-9DC6-B7338BAC266E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1FD3EC72-FCA4-7F4F-B698-326F13B29B36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62F07DDE-33A8-AC4F-A39C-D0F3CEF2510A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EF19FCC7-B432-2B44-A6B5-53146FC55468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CA4EAB78-5953-604A-8B2C-D0F48779C638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0654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IS THE BEHAVIOUR PRESERVED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</a:t>
            </a:r>
            <a:endParaRPr/>
          </a:p>
        </p:txBody>
      </p:sp>
      <p:cxnSp>
        <p:nvCxnSpPr>
          <p:cNvPr id="17" name="Straight Arrow Connector 16" descr=" 17">
            <a:extLst>
              <a:ext uri="{FF2B5EF4-FFF2-40B4-BE49-F238E27FC236}">
                <a16:creationId xmlns:a16="http://schemas.microsoft.com/office/drawing/2014/main" id="{EDB60482-FC41-2342-8533-51E5225FCCD5}"/>
              </a:ext>
            </a:extLst>
          </p:cNvPr>
          <p:cNvCxnSpPr>
            <a:cxnSpLocks/>
          </p:cNvCxnSpPr>
          <p:nvPr/>
        </p:nvCxnSpPr>
        <p:spPr>
          <a:xfrm flipV="1">
            <a:off x="7074070" y="6044781"/>
            <a:ext cx="686285" cy="51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29;p19" descr=" 18">
            <a:extLst>
              <a:ext uri="{FF2B5EF4-FFF2-40B4-BE49-F238E27FC236}">
                <a16:creationId xmlns:a16="http://schemas.microsoft.com/office/drawing/2014/main" id="{DD2C7157-800A-314C-8020-460BC4A46133}"/>
              </a:ext>
            </a:extLst>
          </p:cNvPr>
          <p:cNvSpPr txBox="1">
            <a:spLocks/>
          </p:cNvSpPr>
          <p:nvPr/>
        </p:nvSpPr>
        <p:spPr>
          <a:xfrm>
            <a:off x="1229032" y="4356225"/>
            <a:ext cx="7718168" cy="950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20700" lvl="1">
              <a:buSzPct val="100000"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grpSp>
        <p:nvGrpSpPr>
          <p:cNvPr id="19" name="Google Shape;131;p19" descr=" 19">
            <a:extLst>
              <a:ext uri="{FF2B5EF4-FFF2-40B4-BE49-F238E27FC236}">
                <a16:creationId xmlns:a16="http://schemas.microsoft.com/office/drawing/2014/main" id="{D94F609C-8123-8C4A-8194-572BAF919714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20" name="Google Shape;132;p19">
              <a:extLst>
                <a:ext uri="{FF2B5EF4-FFF2-40B4-BE49-F238E27FC236}">
                  <a16:creationId xmlns:a16="http://schemas.microsoft.com/office/drawing/2014/main" id="{90F72083-25C7-ED42-AFE6-C9052EAA6C08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33;p19">
              <a:extLst>
                <a:ext uri="{FF2B5EF4-FFF2-40B4-BE49-F238E27FC236}">
                  <a16:creationId xmlns:a16="http://schemas.microsoft.com/office/drawing/2014/main" id="{7534D71B-2CC6-6E40-9F14-3E231C3AB968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34;p19">
              <a:extLst>
                <a:ext uri="{FF2B5EF4-FFF2-40B4-BE49-F238E27FC236}">
                  <a16:creationId xmlns:a16="http://schemas.microsoft.com/office/drawing/2014/main" id="{80CAE942-F615-AF4E-B209-F1E3AC5238FA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;p19">
              <a:extLst>
                <a:ext uri="{FF2B5EF4-FFF2-40B4-BE49-F238E27FC236}">
                  <a16:creationId xmlns:a16="http://schemas.microsoft.com/office/drawing/2014/main" id="{EF34B5EC-22B9-CD4A-99E7-1AF13BE40FC2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;p19">
              <a:extLst>
                <a:ext uri="{FF2B5EF4-FFF2-40B4-BE49-F238E27FC236}">
                  <a16:creationId xmlns:a16="http://schemas.microsoft.com/office/drawing/2014/main" id="{4F9C3A2F-0AA7-5B4E-B66C-AFDB6B769F29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54239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HISTORY OF THE  </a:t>
            </a:r>
            <a:r>
              <a:rPr lang="en-GB" dirty="0">
                <a:latin typeface="JetBrains Mono" panose="020B0509020102050004" pitchFamily="49" charset="77"/>
              </a:rPr>
              <a:t>true</a:t>
            </a:r>
            <a:r>
              <a:rPr lang="en" dirty="0"/>
              <a:t>  COMMAND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SE" sz="2800" dirty="0"/>
              <a:t>1984</a:t>
            </a:r>
            <a:endParaRPr lang="en"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indent="0">
              <a:buNone/>
            </a:pPr>
            <a:r>
              <a:rPr lang="en-GB" sz="1400" b="1" dirty="0">
                <a:solidFill>
                  <a:srgbClr val="7030A0"/>
                </a:solidFill>
                <a:latin typeface="JetBrains Mono" panose="020B0509020102050004" pitchFamily="49" charset="77"/>
              </a:rPr>
              <a:t>$ ls –l /bin/true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-</a:t>
            </a:r>
            <a:r>
              <a:rPr lang="en-GB" sz="1400" b="1" dirty="0" err="1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rwxr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-</a:t>
            </a:r>
            <a:r>
              <a:rPr lang="en-GB" sz="1400" b="1" dirty="0" err="1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xr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-x 1 root root 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" panose="020B0509020102050004" pitchFamily="49" charset="77"/>
              </a:rPr>
              <a:t>276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 May 14 1984 /bin/true</a:t>
            </a:r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grpSp>
        <p:nvGrpSpPr>
          <p:cNvPr id="6" name="Google Shape;770;p49">
            <a:extLst>
              <a:ext uri="{FF2B5EF4-FFF2-40B4-BE49-F238E27FC236}">
                <a16:creationId xmlns:a16="http://schemas.microsoft.com/office/drawing/2014/main" id="{17236012-0182-2E44-AEC7-C995FC39218A}"/>
              </a:ext>
            </a:extLst>
          </p:cNvPr>
          <p:cNvGrpSpPr/>
          <p:nvPr/>
        </p:nvGrpSpPr>
        <p:grpSpPr>
          <a:xfrm>
            <a:off x="8173401" y="654399"/>
            <a:ext cx="342406" cy="284852"/>
            <a:chOff x="1926350" y="995225"/>
            <a:chExt cx="428650" cy="356600"/>
          </a:xfrm>
          <a:solidFill>
            <a:schemeClr val="bg1"/>
          </a:solidFill>
        </p:grpSpPr>
        <p:sp>
          <p:nvSpPr>
            <p:cNvPr id="7" name="Google Shape;771;p49">
              <a:extLst>
                <a:ext uri="{FF2B5EF4-FFF2-40B4-BE49-F238E27FC236}">
                  <a16:creationId xmlns:a16="http://schemas.microsoft.com/office/drawing/2014/main" id="{3AED8C77-BE51-604C-9127-490D846F7543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2;p49">
              <a:extLst>
                <a:ext uri="{FF2B5EF4-FFF2-40B4-BE49-F238E27FC236}">
                  <a16:creationId xmlns:a16="http://schemas.microsoft.com/office/drawing/2014/main" id="{6E68EF0F-A662-E34B-9F3C-546A4491BFCB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3;p49">
              <a:extLst>
                <a:ext uri="{FF2B5EF4-FFF2-40B4-BE49-F238E27FC236}">
                  <a16:creationId xmlns:a16="http://schemas.microsoft.com/office/drawing/2014/main" id="{1BDC7275-FDFB-B14F-B6B1-5082B61C2924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4;p49">
              <a:extLst>
                <a:ext uri="{FF2B5EF4-FFF2-40B4-BE49-F238E27FC236}">
                  <a16:creationId xmlns:a16="http://schemas.microsoft.com/office/drawing/2014/main" id="{6EFE7A63-83FD-6E47-9653-B0970E532829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CD07EBE-EC7A-CD45-8305-88EB07D0F71B}"/>
              </a:ext>
            </a:extLst>
          </p:cNvPr>
          <p:cNvSpPr/>
          <p:nvPr/>
        </p:nvSpPr>
        <p:spPr>
          <a:xfrm>
            <a:off x="3488067" y="4441748"/>
            <a:ext cx="479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dirty="0" err="1">
                <a:solidFill>
                  <a:srgbClr val="999999"/>
                </a:solidFill>
                <a:latin typeface="Barlow"/>
                <a:sym typeface="Barlow"/>
              </a:rPr>
              <a:t>Holzmann</a:t>
            </a:r>
            <a:r>
              <a:rPr lang="en-GB" dirty="0">
                <a:solidFill>
                  <a:srgbClr val="999999"/>
                </a:solidFill>
                <a:latin typeface="Barlow"/>
                <a:sym typeface="Barlow"/>
              </a:rPr>
              <a:t>, G. J. (2015). Code inflation. IEEE Software, 32 (2).</a:t>
            </a:r>
          </a:p>
        </p:txBody>
      </p:sp>
    </p:spTree>
    <p:extLst>
      <p:ext uri="{BB962C8B-B14F-4D97-AF65-F5344CB8AC3E}">
        <p14:creationId xmlns:p14="http://schemas.microsoft.com/office/powerpoint/2010/main" val="37945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IS THE BEHAVIOUR PRESERVED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</a:t>
            </a:r>
            <a:endParaRPr/>
          </a:p>
        </p:txBody>
      </p:sp>
      <p:cxnSp>
        <p:nvCxnSpPr>
          <p:cNvPr id="17" name="Straight Arrow Connector 16" descr=" 17">
            <a:extLst>
              <a:ext uri="{FF2B5EF4-FFF2-40B4-BE49-F238E27FC236}">
                <a16:creationId xmlns:a16="http://schemas.microsoft.com/office/drawing/2014/main" id="{EDB60482-FC41-2342-8533-51E5225FCCD5}"/>
              </a:ext>
            </a:extLst>
          </p:cNvPr>
          <p:cNvCxnSpPr>
            <a:cxnSpLocks/>
          </p:cNvCxnSpPr>
          <p:nvPr/>
        </p:nvCxnSpPr>
        <p:spPr>
          <a:xfrm flipV="1">
            <a:off x="7074070" y="6044781"/>
            <a:ext cx="686285" cy="51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29;p19" descr=" 18">
            <a:extLst>
              <a:ext uri="{FF2B5EF4-FFF2-40B4-BE49-F238E27FC236}">
                <a16:creationId xmlns:a16="http://schemas.microsoft.com/office/drawing/2014/main" id="{DD2C7157-800A-314C-8020-460BC4A46133}"/>
              </a:ext>
            </a:extLst>
          </p:cNvPr>
          <p:cNvSpPr txBox="1">
            <a:spLocks/>
          </p:cNvSpPr>
          <p:nvPr/>
        </p:nvSpPr>
        <p:spPr>
          <a:xfrm>
            <a:off x="1229032" y="4356225"/>
            <a:ext cx="7718168" cy="950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20700" lvl="1">
              <a:buSzPct val="100000"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pic>
        <p:nvPicPr>
          <p:cNvPr id="12" name="Picture 11" descr=" 2">
            <a:extLst>
              <a:ext uri="{FF2B5EF4-FFF2-40B4-BE49-F238E27FC236}">
                <a16:creationId xmlns:a16="http://schemas.microsoft.com/office/drawing/2014/main" id="{0D0E8C36-30F6-AC4D-B062-549E14E5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52" y="1938425"/>
            <a:ext cx="6800513" cy="2171369"/>
          </a:xfrm>
          <a:prstGeom prst="rect">
            <a:avLst/>
          </a:prstGeom>
        </p:spPr>
      </p:pic>
      <p:grpSp>
        <p:nvGrpSpPr>
          <p:cNvPr id="19" name="Google Shape;131;p19" descr=" 19">
            <a:extLst>
              <a:ext uri="{FF2B5EF4-FFF2-40B4-BE49-F238E27FC236}">
                <a16:creationId xmlns:a16="http://schemas.microsoft.com/office/drawing/2014/main" id="{D94F609C-8123-8C4A-8194-572BAF919714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20" name="Google Shape;132;p19">
              <a:extLst>
                <a:ext uri="{FF2B5EF4-FFF2-40B4-BE49-F238E27FC236}">
                  <a16:creationId xmlns:a16="http://schemas.microsoft.com/office/drawing/2014/main" id="{90F72083-25C7-ED42-AFE6-C9052EAA6C08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33;p19">
              <a:extLst>
                <a:ext uri="{FF2B5EF4-FFF2-40B4-BE49-F238E27FC236}">
                  <a16:creationId xmlns:a16="http://schemas.microsoft.com/office/drawing/2014/main" id="{7534D71B-2CC6-6E40-9F14-3E231C3AB968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34;p19">
              <a:extLst>
                <a:ext uri="{FF2B5EF4-FFF2-40B4-BE49-F238E27FC236}">
                  <a16:creationId xmlns:a16="http://schemas.microsoft.com/office/drawing/2014/main" id="{80CAE942-F615-AF4E-B209-F1E3AC5238FA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;p19">
              <a:extLst>
                <a:ext uri="{FF2B5EF4-FFF2-40B4-BE49-F238E27FC236}">
                  <a16:creationId xmlns:a16="http://schemas.microsoft.com/office/drawing/2014/main" id="{EF34B5EC-22B9-CD4A-99E7-1AF13BE40FC2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;p19">
              <a:extLst>
                <a:ext uri="{FF2B5EF4-FFF2-40B4-BE49-F238E27FC236}">
                  <a16:creationId xmlns:a16="http://schemas.microsoft.com/office/drawing/2014/main" id="{4F9C3A2F-0AA7-5B4E-B66C-AFDB6B769F29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24507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WHAT IS THE BENEFIT?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</a:t>
            </a:r>
            <a:endParaRPr/>
          </a:p>
        </p:txBody>
      </p:sp>
      <p:cxnSp>
        <p:nvCxnSpPr>
          <p:cNvPr id="17" name="Straight Arrow Connector 16" descr=" 17">
            <a:extLst>
              <a:ext uri="{FF2B5EF4-FFF2-40B4-BE49-F238E27FC236}">
                <a16:creationId xmlns:a16="http://schemas.microsoft.com/office/drawing/2014/main" id="{EDB60482-FC41-2342-8533-51E5225FCCD5}"/>
              </a:ext>
            </a:extLst>
          </p:cNvPr>
          <p:cNvCxnSpPr>
            <a:cxnSpLocks/>
          </p:cNvCxnSpPr>
          <p:nvPr/>
        </p:nvCxnSpPr>
        <p:spPr>
          <a:xfrm flipV="1">
            <a:off x="7074070" y="6044781"/>
            <a:ext cx="686285" cy="51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oogle Shape;131;p19" descr=" 22">
            <a:extLst>
              <a:ext uri="{FF2B5EF4-FFF2-40B4-BE49-F238E27FC236}">
                <a16:creationId xmlns:a16="http://schemas.microsoft.com/office/drawing/2014/main" id="{E078B9AF-3CC4-4A47-82B6-1860BEBF549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23" name="Google Shape;132;p19">
              <a:extLst>
                <a:ext uri="{FF2B5EF4-FFF2-40B4-BE49-F238E27FC236}">
                  <a16:creationId xmlns:a16="http://schemas.microsoft.com/office/drawing/2014/main" id="{C76FBBAA-79B8-9B4F-92ED-724FE5218F96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33;p19">
              <a:extLst>
                <a:ext uri="{FF2B5EF4-FFF2-40B4-BE49-F238E27FC236}">
                  <a16:creationId xmlns:a16="http://schemas.microsoft.com/office/drawing/2014/main" id="{72580424-ED0C-874A-B18E-F7860289E8D8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34;p19">
              <a:extLst>
                <a:ext uri="{FF2B5EF4-FFF2-40B4-BE49-F238E27FC236}">
                  <a16:creationId xmlns:a16="http://schemas.microsoft.com/office/drawing/2014/main" id="{4237E301-11E0-FB48-8990-52741447E1DD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;p19">
              <a:extLst>
                <a:ext uri="{FF2B5EF4-FFF2-40B4-BE49-F238E27FC236}">
                  <a16:creationId xmlns:a16="http://schemas.microsoft.com/office/drawing/2014/main" id="{0294C150-0DCF-854E-87C5-EE60274CC33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;p19">
              <a:extLst>
                <a:ext uri="{FF2B5EF4-FFF2-40B4-BE49-F238E27FC236}">
                  <a16:creationId xmlns:a16="http://schemas.microsoft.com/office/drawing/2014/main" id="{AE26B40E-1ECD-2349-86F4-4C9E30655F90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6658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WHAT IS THE BENEFIT?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</a:t>
            </a:r>
            <a:endParaRPr/>
          </a:p>
        </p:txBody>
      </p:sp>
      <p:cxnSp>
        <p:nvCxnSpPr>
          <p:cNvPr id="17" name="Straight Arrow Connector 16" descr=" 17">
            <a:extLst>
              <a:ext uri="{FF2B5EF4-FFF2-40B4-BE49-F238E27FC236}">
                <a16:creationId xmlns:a16="http://schemas.microsoft.com/office/drawing/2014/main" id="{EDB60482-FC41-2342-8533-51E5225FCCD5}"/>
              </a:ext>
            </a:extLst>
          </p:cNvPr>
          <p:cNvCxnSpPr>
            <a:cxnSpLocks/>
          </p:cNvCxnSpPr>
          <p:nvPr/>
        </p:nvCxnSpPr>
        <p:spPr>
          <a:xfrm flipV="1">
            <a:off x="7074070" y="6044781"/>
            <a:ext cx="686285" cy="51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 3">
            <a:extLst>
              <a:ext uri="{FF2B5EF4-FFF2-40B4-BE49-F238E27FC236}">
                <a16:creationId xmlns:a16="http://schemas.microsoft.com/office/drawing/2014/main" id="{BA8C57FE-A123-5443-983C-DB960D8A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37" y="2214250"/>
            <a:ext cx="5786718" cy="1568284"/>
          </a:xfrm>
          <a:prstGeom prst="rect">
            <a:avLst/>
          </a:prstGeom>
        </p:spPr>
      </p:pic>
      <p:grpSp>
        <p:nvGrpSpPr>
          <p:cNvPr id="22" name="Google Shape;131;p19" descr=" 22">
            <a:extLst>
              <a:ext uri="{FF2B5EF4-FFF2-40B4-BE49-F238E27FC236}">
                <a16:creationId xmlns:a16="http://schemas.microsoft.com/office/drawing/2014/main" id="{E078B9AF-3CC4-4A47-82B6-1860BEBF549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23" name="Google Shape;132;p19">
              <a:extLst>
                <a:ext uri="{FF2B5EF4-FFF2-40B4-BE49-F238E27FC236}">
                  <a16:creationId xmlns:a16="http://schemas.microsoft.com/office/drawing/2014/main" id="{C76FBBAA-79B8-9B4F-92ED-724FE5218F96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33;p19">
              <a:extLst>
                <a:ext uri="{FF2B5EF4-FFF2-40B4-BE49-F238E27FC236}">
                  <a16:creationId xmlns:a16="http://schemas.microsoft.com/office/drawing/2014/main" id="{72580424-ED0C-874A-B18E-F7860289E8D8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34;p19">
              <a:extLst>
                <a:ext uri="{FF2B5EF4-FFF2-40B4-BE49-F238E27FC236}">
                  <a16:creationId xmlns:a16="http://schemas.microsoft.com/office/drawing/2014/main" id="{4237E301-11E0-FB48-8990-52741447E1DD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;p19">
              <a:extLst>
                <a:ext uri="{FF2B5EF4-FFF2-40B4-BE49-F238E27FC236}">
                  <a16:creationId xmlns:a16="http://schemas.microsoft.com/office/drawing/2014/main" id="{0294C150-0DCF-854E-87C5-EE60274CC33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;p19">
              <a:extLst>
                <a:ext uri="{FF2B5EF4-FFF2-40B4-BE49-F238E27FC236}">
                  <a16:creationId xmlns:a16="http://schemas.microsoft.com/office/drawing/2014/main" id="{AE26B40E-1ECD-2349-86F4-4C9E30655F90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9316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ARE THE CLIENTS AFFECTED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</a:t>
            </a:r>
            <a:endParaRPr/>
          </a:p>
        </p:txBody>
      </p:sp>
      <p:cxnSp>
        <p:nvCxnSpPr>
          <p:cNvPr id="17" name="Straight Arrow Connector 16" descr=" 17">
            <a:extLst>
              <a:ext uri="{FF2B5EF4-FFF2-40B4-BE49-F238E27FC236}">
                <a16:creationId xmlns:a16="http://schemas.microsoft.com/office/drawing/2014/main" id="{EDB60482-FC41-2342-8533-51E5225FCCD5}"/>
              </a:ext>
            </a:extLst>
          </p:cNvPr>
          <p:cNvCxnSpPr>
            <a:cxnSpLocks/>
          </p:cNvCxnSpPr>
          <p:nvPr/>
        </p:nvCxnSpPr>
        <p:spPr>
          <a:xfrm flipV="1">
            <a:off x="7074070" y="6044781"/>
            <a:ext cx="686285" cy="51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oogle Shape;131;p19" descr=" 13">
            <a:extLst>
              <a:ext uri="{FF2B5EF4-FFF2-40B4-BE49-F238E27FC236}">
                <a16:creationId xmlns:a16="http://schemas.microsoft.com/office/drawing/2014/main" id="{14468D77-D40F-4548-B714-539285038568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4" name="Google Shape;132;p19">
              <a:extLst>
                <a:ext uri="{FF2B5EF4-FFF2-40B4-BE49-F238E27FC236}">
                  <a16:creationId xmlns:a16="http://schemas.microsoft.com/office/drawing/2014/main" id="{D63ADA09-67CC-2944-A312-DACC165CB7B0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3;p19">
              <a:extLst>
                <a:ext uri="{FF2B5EF4-FFF2-40B4-BE49-F238E27FC236}">
                  <a16:creationId xmlns:a16="http://schemas.microsoft.com/office/drawing/2014/main" id="{1009C837-08D8-0347-94D9-CE56F828FBCE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34;p19">
              <a:extLst>
                <a:ext uri="{FF2B5EF4-FFF2-40B4-BE49-F238E27FC236}">
                  <a16:creationId xmlns:a16="http://schemas.microsoft.com/office/drawing/2014/main" id="{157F3B87-56C1-8E4B-AB7F-19BFA3DEF1B3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;p19">
              <a:extLst>
                <a:ext uri="{FF2B5EF4-FFF2-40B4-BE49-F238E27FC236}">
                  <a16:creationId xmlns:a16="http://schemas.microsoft.com/office/drawing/2014/main" id="{39B60D6E-1ABD-B24E-BA02-E9E6CD01FA1A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6;p19">
              <a:extLst>
                <a:ext uri="{FF2B5EF4-FFF2-40B4-BE49-F238E27FC236}">
                  <a16:creationId xmlns:a16="http://schemas.microsoft.com/office/drawing/2014/main" id="{3E7668CD-F485-C440-A258-2ACFC4310F64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2155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ARE THE CLIENTS AFFECTED</a:t>
            </a:r>
            <a:r>
              <a:rPr lang="en-GB" dirty="0"/>
              <a:t>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</a:t>
            </a:r>
            <a:endParaRPr/>
          </a:p>
        </p:txBody>
      </p:sp>
      <p:cxnSp>
        <p:nvCxnSpPr>
          <p:cNvPr id="17" name="Straight Arrow Connector 16" descr=" 17">
            <a:extLst>
              <a:ext uri="{FF2B5EF4-FFF2-40B4-BE49-F238E27FC236}">
                <a16:creationId xmlns:a16="http://schemas.microsoft.com/office/drawing/2014/main" id="{EDB60482-FC41-2342-8533-51E5225FCCD5}"/>
              </a:ext>
            </a:extLst>
          </p:cNvPr>
          <p:cNvCxnSpPr>
            <a:cxnSpLocks/>
          </p:cNvCxnSpPr>
          <p:nvPr/>
        </p:nvCxnSpPr>
        <p:spPr>
          <a:xfrm flipV="1">
            <a:off x="7074070" y="6044781"/>
            <a:ext cx="686285" cy="5117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 3">
            <a:extLst>
              <a:ext uri="{FF2B5EF4-FFF2-40B4-BE49-F238E27FC236}">
                <a16:creationId xmlns:a16="http://schemas.microsoft.com/office/drawing/2014/main" id="{B7DCEED6-BD1B-804D-A2CF-1915EF4B2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46" y="2245261"/>
            <a:ext cx="6232600" cy="1698835"/>
          </a:xfrm>
          <a:prstGeom prst="rect">
            <a:avLst/>
          </a:prstGeom>
        </p:spPr>
      </p:pic>
      <p:grpSp>
        <p:nvGrpSpPr>
          <p:cNvPr id="13" name="Google Shape;131;p19" descr=" 13">
            <a:extLst>
              <a:ext uri="{FF2B5EF4-FFF2-40B4-BE49-F238E27FC236}">
                <a16:creationId xmlns:a16="http://schemas.microsoft.com/office/drawing/2014/main" id="{14468D77-D40F-4548-B714-539285038568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4" name="Google Shape;132;p19">
              <a:extLst>
                <a:ext uri="{FF2B5EF4-FFF2-40B4-BE49-F238E27FC236}">
                  <a16:creationId xmlns:a16="http://schemas.microsoft.com/office/drawing/2014/main" id="{D63ADA09-67CC-2944-A312-DACC165CB7B0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3;p19">
              <a:extLst>
                <a:ext uri="{FF2B5EF4-FFF2-40B4-BE49-F238E27FC236}">
                  <a16:creationId xmlns:a16="http://schemas.microsoft.com/office/drawing/2014/main" id="{1009C837-08D8-0347-94D9-CE56F828FBCE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34;p19">
              <a:extLst>
                <a:ext uri="{FF2B5EF4-FFF2-40B4-BE49-F238E27FC236}">
                  <a16:creationId xmlns:a16="http://schemas.microsoft.com/office/drawing/2014/main" id="{157F3B87-56C1-8E4B-AB7F-19BFA3DEF1B3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;p19">
              <a:extLst>
                <a:ext uri="{FF2B5EF4-FFF2-40B4-BE49-F238E27FC236}">
                  <a16:creationId xmlns:a16="http://schemas.microsoft.com/office/drawing/2014/main" id="{39B60D6E-1ABD-B24E-BA02-E9E6CD01FA1A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6;p19">
              <a:extLst>
                <a:ext uri="{FF2B5EF4-FFF2-40B4-BE49-F238E27FC236}">
                  <a16:creationId xmlns:a16="http://schemas.microsoft.com/office/drawing/2014/main" id="{3E7668CD-F485-C440-A258-2ACFC4310F64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4042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3</a:t>
            </a:r>
            <a:r>
              <a:rPr lang="en" baseline="30000" dirty="0"/>
              <a:t>rd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>
                <a:sym typeface="Arial"/>
              </a:rPr>
              <a:t>                             </a:t>
            </a:r>
            <a:endParaRPr lang="en-GB" sz="2000" b="1" dirty="0">
              <a:sym typeface="Arial"/>
            </a:endParaRPr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>
                <a:sym typeface="Arial"/>
              </a:rPr>
              <a:t>       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             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         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•"/>
            </a:pP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BF66E0F8-7B9C-CF4A-B62F-8DCDB0A50767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DB6C5220-12C0-9941-AD35-4426E31645C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AABEB2D5-E6F0-F74D-8E4C-067FB948E021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691ED5AD-DA4F-404D-AE59-1359A412C991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020CDBD8-7424-D44F-82B6-18653FCF919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7123CAC4-DC72-FE46-B063-F70CEC5220F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17657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3</a:t>
            </a:r>
            <a:r>
              <a:rPr lang="en" baseline="30000" dirty="0"/>
              <a:t>rd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  <a:sym typeface="Arial"/>
              </a:rPr>
              <a:t>Trace-based debloat is doable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  <a:sym typeface="Arial"/>
              </a:rPr>
              <a:t>&gt; 78% successfully debloated libraries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             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         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•"/>
            </a:pP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BF66E0F8-7B9C-CF4A-B62F-8DCDB0A50767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DB6C5220-12C0-9941-AD35-4426E31645C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AABEB2D5-E6F0-F74D-8E4C-067FB948E021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691ED5AD-DA4F-404D-AE59-1359A412C991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020CDBD8-7424-D44F-82B6-18653FCF919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7123CAC4-DC72-FE46-B063-F70CEC5220F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13748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3</a:t>
            </a:r>
            <a:r>
              <a:rPr lang="en" baseline="30000" dirty="0"/>
              <a:t>rd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  <a:sym typeface="Arial"/>
              </a:rPr>
              <a:t>Trace-based debloat is doable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  <a:sym typeface="Arial"/>
              </a:rPr>
              <a:t>&gt; 78% successfully debloated libraries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Debloated libraries preserve the original behaviour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&gt; 70% libraries are not affected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         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•"/>
            </a:pP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BF66E0F8-7B9C-CF4A-B62F-8DCDB0A50767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DB6C5220-12C0-9941-AD35-4426E31645C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AABEB2D5-E6F0-F74D-8E4C-067FB948E021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691ED5AD-DA4F-404D-AE59-1359A412C991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020CDBD8-7424-D44F-82B6-18653FCF919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7123CAC4-DC72-FE46-B063-F70CEC5220F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091175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3</a:t>
            </a:r>
            <a:r>
              <a:rPr lang="en" baseline="30000" dirty="0"/>
              <a:t>rd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  <a:sym typeface="Arial"/>
              </a:rPr>
              <a:t>Trace-based debloat is doable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  <a:sym typeface="Arial"/>
              </a:rPr>
              <a:t>&gt; 78% successfully debloated libraries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Debloated libraries preserve the original behaviour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&gt; 70% libraries are not affected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Debloated libraries are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&gt; 50% smaller than the original</a:t>
            </a: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         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•"/>
            </a:pP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BF66E0F8-7B9C-CF4A-B62F-8DCDB0A50767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DB6C5220-12C0-9941-AD35-4426E31645C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AABEB2D5-E6F0-F74D-8E4C-067FB948E021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691ED5AD-DA4F-404D-AE59-1359A412C991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020CDBD8-7424-D44F-82B6-18653FCF919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7123CAC4-DC72-FE46-B063-F70CEC5220F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487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3</a:t>
            </a:r>
            <a:r>
              <a:rPr lang="en" baseline="30000" dirty="0"/>
              <a:t>rd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  <a:sym typeface="Arial"/>
              </a:rPr>
              <a:t>Trace-based debloat is doable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  <a:sym typeface="Arial"/>
              </a:rPr>
              <a:t>&gt; 78% successfully debloated libraries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Debloated libraries preserve the original behaviour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&gt; 70% libraries are not affected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Debloated libraries are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&gt; 50% smaller than the original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Library clients preserve the original behaviour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&gt; 80% clients are not affected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•"/>
            </a:pP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BF66E0F8-7B9C-CF4A-B62F-8DCDB0A50767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DB6C5220-12C0-9941-AD35-4426E31645C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AABEB2D5-E6F0-F74D-8E4C-067FB948E021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691ED5AD-DA4F-404D-AE59-1359A412C991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020CDBD8-7424-D44F-82B6-18653FCF919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7123CAC4-DC72-FE46-B063-F70CEC5220F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1587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HISTORY OF THE  </a:t>
            </a:r>
            <a:r>
              <a:rPr lang="en-GB" dirty="0">
                <a:latin typeface="JetBrains Mono" panose="020B0509020102050004" pitchFamily="49" charset="77"/>
              </a:rPr>
              <a:t>true</a:t>
            </a:r>
            <a:r>
              <a:rPr lang="en" dirty="0"/>
              <a:t>  COMMAND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SE" sz="2800" dirty="0"/>
              <a:t>2010</a:t>
            </a:r>
            <a:endParaRPr lang="en"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indent="0">
              <a:buNone/>
            </a:pPr>
            <a:r>
              <a:rPr lang="en-GB" sz="1400" b="1" dirty="0">
                <a:solidFill>
                  <a:srgbClr val="7030A0"/>
                </a:solidFill>
                <a:latin typeface="JetBrains Mono" panose="020B0509020102050004" pitchFamily="49" charset="77"/>
              </a:rPr>
              <a:t>$ ls –l /bin/true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-</a:t>
            </a:r>
            <a:r>
              <a:rPr lang="en-GB" sz="1400" b="1" dirty="0" err="1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rwxr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-</a:t>
            </a:r>
            <a:r>
              <a:rPr lang="en-GB" sz="1400" b="1" dirty="0" err="1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xr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-x 1 root root </a:t>
            </a:r>
            <a:r>
              <a:rPr lang="en-SE" sz="140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" panose="020B0509020102050004" pitchFamily="49" charset="77"/>
              </a:rPr>
              <a:t>8377</a:t>
            </a: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latin typeface="JetBrains Mono" panose="020B0509020102050004" pitchFamily="49" charset="77"/>
              </a:rPr>
              <a:t> Sep 10 2010 /bin/true</a:t>
            </a:r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grpSp>
        <p:nvGrpSpPr>
          <p:cNvPr id="6" name="Google Shape;770;p49">
            <a:extLst>
              <a:ext uri="{FF2B5EF4-FFF2-40B4-BE49-F238E27FC236}">
                <a16:creationId xmlns:a16="http://schemas.microsoft.com/office/drawing/2014/main" id="{17236012-0182-2E44-AEC7-C995FC39218A}"/>
              </a:ext>
            </a:extLst>
          </p:cNvPr>
          <p:cNvGrpSpPr/>
          <p:nvPr/>
        </p:nvGrpSpPr>
        <p:grpSpPr>
          <a:xfrm>
            <a:off x="8173401" y="654399"/>
            <a:ext cx="342406" cy="284852"/>
            <a:chOff x="1926350" y="995225"/>
            <a:chExt cx="428650" cy="356600"/>
          </a:xfrm>
          <a:solidFill>
            <a:schemeClr val="bg1"/>
          </a:solidFill>
        </p:grpSpPr>
        <p:sp>
          <p:nvSpPr>
            <p:cNvPr id="7" name="Google Shape;771;p49">
              <a:extLst>
                <a:ext uri="{FF2B5EF4-FFF2-40B4-BE49-F238E27FC236}">
                  <a16:creationId xmlns:a16="http://schemas.microsoft.com/office/drawing/2014/main" id="{3AED8C77-BE51-604C-9127-490D846F7543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2;p49">
              <a:extLst>
                <a:ext uri="{FF2B5EF4-FFF2-40B4-BE49-F238E27FC236}">
                  <a16:creationId xmlns:a16="http://schemas.microsoft.com/office/drawing/2014/main" id="{6E68EF0F-A662-E34B-9F3C-546A4491BFCB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3;p49">
              <a:extLst>
                <a:ext uri="{FF2B5EF4-FFF2-40B4-BE49-F238E27FC236}">
                  <a16:creationId xmlns:a16="http://schemas.microsoft.com/office/drawing/2014/main" id="{1BDC7275-FDFB-B14F-B6B1-5082B61C2924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4;p49">
              <a:extLst>
                <a:ext uri="{FF2B5EF4-FFF2-40B4-BE49-F238E27FC236}">
                  <a16:creationId xmlns:a16="http://schemas.microsoft.com/office/drawing/2014/main" id="{6EFE7A63-83FD-6E47-9653-B0970E532829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FB3E8E1-041D-E24F-8FEA-1B02F0E857B5}"/>
              </a:ext>
            </a:extLst>
          </p:cNvPr>
          <p:cNvSpPr/>
          <p:nvPr/>
        </p:nvSpPr>
        <p:spPr>
          <a:xfrm>
            <a:off x="3488067" y="4441748"/>
            <a:ext cx="479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dirty="0" err="1">
                <a:solidFill>
                  <a:srgbClr val="999999"/>
                </a:solidFill>
                <a:latin typeface="Barlow"/>
                <a:sym typeface="Barlow"/>
              </a:rPr>
              <a:t>Holzmann</a:t>
            </a:r>
            <a:r>
              <a:rPr lang="en-GB" dirty="0">
                <a:solidFill>
                  <a:srgbClr val="999999"/>
                </a:solidFill>
                <a:latin typeface="Barlow"/>
                <a:sym typeface="Barlow"/>
              </a:rPr>
              <a:t>, G. J. (2015). Code inflation. IEEE Software, 32 (2).</a:t>
            </a:r>
          </a:p>
        </p:txBody>
      </p:sp>
    </p:spTree>
    <p:extLst>
      <p:ext uri="{BB962C8B-B14F-4D97-AF65-F5344CB8AC3E}">
        <p14:creationId xmlns:p14="http://schemas.microsoft.com/office/powerpoint/2010/main" val="139970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2178424"/>
            <a:ext cx="5814900" cy="695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LEARNED</a:t>
            </a:r>
            <a:endParaRPr dirty="0"/>
          </a:p>
        </p:txBody>
      </p:sp>
      <p:sp>
        <p:nvSpPr>
          <p:cNvPr id="41" name="Google Shape;835;p49">
            <a:extLst>
              <a:ext uri="{FF2B5EF4-FFF2-40B4-BE49-F238E27FC236}">
                <a16:creationId xmlns:a16="http://schemas.microsoft.com/office/drawing/2014/main" id="{6E646548-141D-5A46-A7AA-05086D3FD3A2}"/>
              </a:ext>
            </a:extLst>
          </p:cNvPr>
          <p:cNvSpPr/>
          <p:nvPr/>
        </p:nvSpPr>
        <p:spPr>
          <a:xfrm>
            <a:off x="1321135" y="2047573"/>
            <a:ext cx="1048353" cy="104835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3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LESSONS LEARNED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499927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        </a:t>
            </a:r>
            <a:endParaRPr lang="en-GB" sz="1600" dirty="0"/>
          </a:p>
          <a:p>
            <a:pPr marL="977900" lvl="2" indent="0">
              <a:spcBef>
                <a:spcPts val="600"/>
              </a:spcBef>
              <a:buSzPct val="125000"/>
              <a:buNone/>
            </a:pP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</a:t>
            </a:r>
            <a:endParaRPr/>
          </a:p>
        </p:txBody>
      </p:sp>
      <p:sp>
        <p:nvSpPr>
          <p:cNvPr id="11" name="Google Shape;835;p49" descr=" 11">
            <a:extLst>
              <a:ext uri="{FF2B5EF4-FFF2-40B4-BE49-F238E27FC236}">
                <a16:creationId xmlns:a16="http://schemas.microsoft.com/office/drawing/2014/main" id="{163EA3DE-2EE0-6340-BE13-6D0C8DA881A8}"/>
              </a:ext>
            </a:extLst>
          </p:cNvPr>
          <p:cNvSpPr/>
          <p:nvPr/>
        </p:nvSpPr>
        <p:spPr>
          <a:xfrm>
            <a:off x="8127453" y="576834"/>
            <a:ext cx="458492" cy="458492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92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LESSONS LEARNED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499927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 is hard in practice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Determining what is actually used is not trivial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Static + Dynamic analysis may help</a:t>
            </a: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        </a:t>
            </a:r>
            <a:endParaRPr lang="en-GB" sz="1600" dirty="0"/>
          </a:p>
          <a:p>
            <a:pPr marL="977900" lvl="2" indent="0">
              <a:spcBef>
                <a:spcPts val="600"/>
              </a:spcBef>
              <a:buSzPct val="125000"/>
              <a:buNone/>
            </a:pP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</a:t>
            </a:r>
            <a:endParaRPr/>
          </a:p>
        </p:txBody>
      </p:sp>
      <p:sp>
        <p:nvSpPr>
          <p:cNvPr id="11" name="Google Shape;835;p49" descr=" 11">
            <a:extLst>
              <a:ext uri="{FF2B5EF4-FFF2-40B4-BE49-F238E27FC236}">
                <a16:creationId xmlns:a16="http://schemas.microsoft.com/office/drawing/2014/main" id="{163EA3DE-2EE0-6340-BE13-6D0C8DA881A8}"/>
              </a:ext>
            </a:extLst>
          </p:cNvPr>
          <p:cNvSpPr/>
          <p:nvPr/>
        </p:nvSpPr>
        <p:spPr>
          <a:xfrm>
            <a:off x="8127453" y="576834"/>
            <a:ext cx="458492" cy="458492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2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LESSONS LEARNED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499927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 is hard in practice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Determining what is actually used is not trivial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Static + Dynamic analysis may help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 is relevant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Package ecosystems are bloated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Developers are willing to debloat software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More tools are needed for this purpose</a:t>
            </a:r>
          </a:p>
          <a:p>
            <a:pPr marL="977900" lvl="2" indent="0">
              <a:spcBef>
                <a:spcPts val="600"/>
              </a:spcBef>
              <a:buSzPct val="125000"/>
              <a:buNone/>
            </a:pP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</a:t>
            </a:r>
            <a:endParaRPr/>
          </a:p>
        </p:txBody>
      </p:sp>
      <p:sp>
        <p:nvSpPr>
          <p:cNvPr id="11" name="Google Shape;835;p49" descr=" 11">
            <a:extLst>
              <a:ext uri="{FF2B5EF4-FFF2-40B4-BE49-F238E27FC236}">
                <a16:creationId xmlns:a16="http://schemas.microsoft.com/office/drawing/2014/main" id="{163EA3DE-2EE0-6340-BE13-6D0C8DA881A8}"/>
              </a:ext>
            </a:extLst>
          </p:cNvPr>
          <p:cNvSpPr/>
          <p:nvPr/>
        </p:nvSpPr>
        <p:spPr>
          <a:xfrm>
            <a:off x="8127453" y="576834"/>
            <a:ext cx="458492" cy="458492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23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FUTURE WORK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499927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         </a:t>
            </a:r>
            <a:endParaRPr lang="en-US" sz="20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</a:t>
            </a:r>
            <a:endParaRPr lang="en-US" sz="20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       </a:t>
            </a:r>
            <a:endParaRPr lang="en-US" sz="20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 </a:t>
            </a:r>
            <a:endParaRPr lang="en-GB" sz="7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58</a:t>
            </a:r>
            <a:endParaRPr/>
          </a:p>
        </p:txBody>
      </p:sp>
      <p:grpSp>
        <p:nvGrpSpPr>
          <p:cNvPr id="6" name="Google Shape;472;p41" descr=" 6">
            <a:extLst>
              <a:ext uri="{FF2B5EF4-FFF2-40B4-BE49-F238E27FC236}">
                <a16:creationId xmlns:a16="http://schemas.microsoft.com/office/drawing/2014/main" id="{B2136C1F-FCAA-8B41-BF05-DBA43494C512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7" name="Google Shape;473;p41">
              <a:extLst>
                <a:ext uri="{FF2B5EF4-FFF2-40B4-BE49-F238E27FC236}">
                  <a16:creationId xmlns:a16="http://schemas.microsoft.com/office/drawing/2014/main" id="{6CFAD5AD-BE64-FA46-A969-00118E6E7424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4;p41">
              <a:extLst>
                <a:ext uri="{FF2B5EF4-FFF2-40B4-BE49-F238E27FC236}">
                  <a16:creationId xmlns:a16="http://schemas.microsoft.com/office/drawing/2014/main" id="{A667D3EF-E38C-7044-AB60-DEEFB7EB5976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5;p41">
              <a:extLst>
                <a:ext uri="{FF2B5EF4-FFF2-40B4-BE49-F238E27FC236}">
                  <a16:creationId xmlns:a16="http://schemas.microsoft.com/office/drawing/2014/main" id="{E420E6A4-87E7-E44C-8008-3D556E855292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6;p41">
              <a:extLst>
                <a:ext uri="{FF2B5EF4-FFF2-40B4-BE49-F238E27FC236}">
                  <a16:creationId xmlns:a16="http://schemas.microsoft.com/office/drawing/2014/main" id="{2AB995A2-6565-944E-AC91-A3D381B3B77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77;p41">
              <a:extLst>
                <a:ext uri="{FF2B5EF4-FFF2-40B4-BE49-F238E27FC236}">
                  <a16:creationId xmlns:a16="http://schemas.microsoft.com/office/drawing/2014/main" id="{D91CD379-8675-9243-A68A-0B0A8A93E5D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07532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FUTURE WORK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499927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End-to-end software debloat</a:t>
            </a: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</a:t>
            </a:r>
            <a:endParaRPr lang="en-US" sz="20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       </a:t>
            </a:r>
            <a:endParaRPr lang="en-US" sz="20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 </a:t>
            </a:r>
            <a:endParaRPr lang="en-GB" sz="7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58</a:t>
            </a:r>
            <a:endParaRPr/>
          </a:p>
        </p:txBody>
      </p:sp>
      <p:grpSp>
        <p:nvGrpSpPr>
          <p:cNvPr id="6" name="Google Shape;472;p41" descr=" 6">
            <a:extLst>
              <a:ext uri="{FF2B5EF4-FFF2-40B4-BE49-F238E27FC236}">
                <a16:creationId xmlns:a16="http://schemas.microsoft.com/office/drawing/2014/main" id="{B2136C1F-FCAA-8B41-BF05-DBA43494C512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7" name="Google Shape;473;p41">
              <a:extLst>
                <a:ext uri="{FF2B5EF4-FFF2-40B4-BE49-F238E27FC236}">
                  <a16:creationId xmlns:a16="http://schemas.microsoft.com/office/drawing/2014/main" id="{6CFAD5AD-BE64-FA46-A969-00118E6E7424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4;p41">
              <a:extLst>
                <a:ext uri="{FF2B5EF4-FFF2-40B4-BE49-F238E27FC236}">
                  <a16:creationId xmlns:a16="http://schemas.microsoft.com/office/drawing/2014/main" id="{A667D3EF-E38C-7044-AB60-DEEFB7EB5976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5;p41">
              <a:extLst>
                <a:ext uri="{FF2B5EF4-FFF2-40B4-BE49-F238E27FC236}">
                  <a16:creationId xmlns:a16="http://schemas.microsoft.com/office/drawing/2014/main" id="{E420E6A4-87E7-E44C-8008-3D556E855292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6;p41">
              <a:extLst>
                <a:ext uri="{FF2B5EF4-FFF2-40B4-BE49-F238E27FC236}">
                  <a16:creationId xmlns:a16="http://schemas.microsoft.com/office/drawing/2014/main" id="{2AB995A2-6565-944E-AC91-A3D381B3B77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77;p41">
              <a:extLst>
                <a:ext uri="{FF2B5EF4-FFF2-40B4-BE49-F238E27FC236}">
                  <a16:creationId xmlns:a16="http://schemas.microsoft.com/office/drawing/2014/main" id="{D91CD379-8675-9243-A68A-0B0A8A93E5D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0306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FUTURE WORK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499927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End-to-end software debloat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 containers</a:t>
            </a: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       </a:t>
            </a:r>
            <a:endParaRPr lang="en-US" sz="20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 </a:t>
            </a:r>
            <a:endParaRPr lang="en-GB" sz="7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58</a:t>
            </a:r>
            <a:endParaRPr/>
          </a:p>
        </p:txBody>
      </p:sp>
      <p:grpSp>
        <p:nvGrpSpPr>
          <p:cNvPr id="6" name="Google Shape;472;p41" descr=" 6">
            <a:extLst>
              <a:ext uri="{FF2B5EF4-FFF2-40B4-BE49-F238E27FC236}">
                <a16:creationId xmlns:a16="http://schemas.microsoft.com/office/drawing/2014/main" id="{B2136C1F-FCAA-8B41-BF05-DBA43494C512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7" name="Google Shape;473;p41">
              <a:extLst>
                <a:ext uri="{FF2B5EF4-FFF2-40B4-BE49-F238E27FC236}">
                  <a16:creationId xmlns:a16="http://schemas.microsoft.com/office/drawing/2014/main" id="{6CFAD5AD-BE64-FA46-A969-00118E6E7424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4;p41">
              <a:extLst>
                <a:ext uri="{FF2B5EF4-FFF2-40B4-BE49-F238E27FC236}">
                  <a16:creationId xmlns:a16="http://schemas.microsoft.com/office/drawing/2014/main" id="{A667D3EF-E38C-7044-AB60-DEEFB7EB5976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5;p41">
              <a:extLst>
                <a:ext uri="{FF2B5EF4-FFF2-40B4-BE49-F238E27FC236}">
                  <a16:creationId xmlns:a16="http://schemas.microsoft.com/office/drawing/2014/main" id="{E420E6A4-87E7-E44C-8008-3D556E855292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6;p41">
              <a:extLst>
                <a:ext uri="{FF2B5EF4-FFF2-40B4-BE49-F238E27FC236}">
                  <a16:creationId xmlns:a16="http://schemas.microsoft.com/office/drawing/2014/main" id="{2AB995A2-6565-944E-AC91-A3D381B3B77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77;p41">
              <a:extLst>
                <a:ext uri="{FF2B5EF4-FFF2-40B4-BE49-F238E27FC236}">
                  <a16:creationId xmlns:a16="http://schemas.microsoft.com/office/drawing/2014/main" id="{D91CD379-8675-9243-A68A-0B0A8A93E5D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6397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FUTURE WORK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499927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End-to-end software debloat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 containers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 specific features</a:t>
            </a: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/>
              <a:t>                   </a:t>
            </a:r>
            <a:endParaRPr lang="en-GB" sz="7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58</a:t>
            </a:r>
            <a:endParaRPr/>
          </a:p>
        </p:txBody>
      </p:sp>
      <p:grpSp>
        <p:nvGrpSpPr>
          <p:cNvPr id="6" name="Google Shape;472;p41" descr=" 6">
            <a:extLst>
              <a:ext uri="{FF2B5EF4-FFF2-40B4-BE49-F238E27FC236}">
                <a16:creationId xmlns:a16="http://schemas.microsoft.com/office/drawing/2014/main" id="{B2136C1F-FCAA-8B41-BF05-DBA43494C512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7" name="Google Shape;473;p41">
              <a:extLst>
                <a:ext uri="{FF2B5EF4-FFF2-40B4-BE49-F238E27FC236}">
                  <a16:creationId xmlns:a16="http://schemas.microsoft.com/office/drawing/2014/main" id="{6CFAD5AD-BE64-FA46-A969-00118E6E7424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4;p41">
              <a:extLst>
                <a:ext uri="{FF2B5EF4-FFF2-40B4-BE49-F238E27FC236}">
                  <a16:creationId xmlns:a16="http://schemas.microsoft.com/office/drawing/2014/main" id="{A667D3EF-E38C-7044-AB60-DEEFB7EB5976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5;p41">
              <a:extLst>
                <a:ext uri="{FF2B5EF4-FFF2-40B4-BE49-F238E27FC236}">
                  <a16:creationId xmlns:a16="http://schemas.microsoft.com/office/drawing/2014/main" id="{E420E6A4-87E7-E44C-8008-3D556E855292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6;p41">
              <a:extLst>
                <a:ext uri="{FF2B5EF4-FFF2-40B4-BE49-F238E27FC236}">
                  <a16:creationId xmlns:a16="http://schemas.microsoft.com/office/drawing/2014/main" id="{2AB995A2-6565-944E-AC91-A3D381B3B77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77;p41">
              <a:extLst>
                <a:ext uri="{FF2B5EF4-FFF2-40B4-BE49-F238E27FC236}">
                  <a16:creationId xmlns:a16="http://schemas.microsoft.com/office/drawing/2014/main" id="{D91CD379-8675-9243-A68A-0B0A8A93E5D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9223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FUTURE WORK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499927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End-to-end software debloat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 containers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 specific features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 test suites</a:t>
            </a:r>
            <a:endParaRPr lang="en-GB" sz="7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58</a:t>
            </a:r>
            <a:endParaRPr/>
          </a:p>
        </p:txBody>
      </p:sp>
      <p:grpSp>
        <p:nvGrpSpPr>
          <p:cNvPr id="6" name="Google Shape;472;p41" descr=" 6">
            <a:extLst>
              <a:ext uri="{FF2B5EF4-FFF2-40B4-BE49-F238E27FC236}">
                <a16:creationId xmlns:a16="http://schemas.microsoft.com/office/drawing/2014/main" id="{B2136C1F-FCAA-8B41-BF05-DBA43494C512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7" name="Google Shape;473;p41">
              <a:extLst>
                <a:ext uri="{FF2B5EF4-FFF2-40B4-BE49-F238E27FC236}">
                  <a16:creationId xmlns:a16="http://schemas.microsoft.com/office/drawing/2014/main" id="{6CFAD5AD-BE64-FA46-A969-00118E6E7424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4;p41">
              <a:extLst>
                <a:ext uri="{FF2B5EF4-FFF2-40B4-BE49-F238E27FC236}">
                  <a16:creationId xmlns:a16="http://schemas.microsoft.com/office/drawing/2014/main" id="{A667D3EF-E38C-7044-AB60-DEEFB7EB5976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5;p41">
              <a:extLst>
                <a:ext uri="{FF2B5EF4-FFF2-40B4-BE49-F238E27FC236}">
                  <a16:creationId xmlns:a16="http://schemas.microsoft.com/office/drawing/2014/main" id="{E420E6A4-87E7-E44C-8008-3D556E855292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6;p41">
              <a:extLst>
                <a:ext uri="{FF2B5EF4-FFF2-40B4-BE49-F238E27FC236}">
                  <a16:creationId xmlns:a16="http://schemas.microsoft.com/office/drawing/2014/main" id="{2AB995A2-6565-944E-AC91-A3D381B3B77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77;p41">
              <a:extLst>
                <a:ext uri="{FF2B5EF4-FFF2-40B4-BE49-F238E27FC236}">
                  <a16:creationId xmlns:a16="http://schemas.microsoft.com/office/drawing/2014/main" id="{D91CD379-8675-9243-A68A-0B0A8A93E5D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099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2178424"/>
            <a:ext cx="5814900" cy="695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PHD PROGRESS</a:t>
            </a:r>
            <a:endParaRPr dirty="0"/>
          </a:p>
        </p:txBody>
      </p:sp>
      <p:grpSp>
        <p:nvGrpSpPr>
          <p:cNvPr id="20" name="Google Shape;738;p49">
            <a:extLst>
              <a:ext uri="{FF2B5EF4-FFF2-40B4-BE49-F238E27FC236}">
                <a16:creationId xmlns:a16="http://schemas.microsoft.com/office/drawing/2014/main" id="{D98CAA01-360A-A847-8FCF-14150531E203}"/>
              </a:ext>
            </a:extLst>
          </p:cNvPr>
          <p:cNvGrpSpPr/>
          <p:nvPr/>
        </p:nvGrpSpPr>
        <p:grpSpPr>
          <a:xfrm>
            <a:off x="1351275" y="2103720"/>
            <a:ext cx="954896" cy="936060"/>
            <a:chOff x="5983625" y="301625"/>
            <a:chExt cx="403000" cy="395050"/>
          </a:xfrm>
          <a:solidFill>
            <a:schemeClr val="bg1"/>
          </a:solidFill>
        </p:grpSpPr>
        <p:sp>
          <p:nvSpPr>
            <p:cNvPr id="21" name="Google Shape;739;p49">
              <a:extLst>
                <a:ext uri="{FF2B5EF4-FFF2-40B4-BE49-F238E27FC236}">
                  <a16:creationId xmlns:a16="http://schemas.microsoft.com/office/drawing/2014/main" id="{5FF9677F-8379-2142-A745-237BA1AA39A2}"/>
                </a:ext>
              </a:extLst>
            </p:cNvPr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40;p49">
              <a:extLst>
                <a:ext uri="{FF2B5EF4-FFF2-40B4-BE49-F238E27FC236}">
                  <a16:creationId xmlns:a16="http://schemas.microsoft.com/office/drawing/2014/main" id="{AD898D9A-4E7F-A547-B882-148B03B46277}"/>
                </a:ext>
              </a:extLst>
            </p:cNvPr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41;p49">
              <a:extLst>
                <a:ext uri="{FF2B5EF4-FFF2-40B4-BE49-F238E27FC236}">
                  <a16:creationId xmlns:a16="http://schemas.microsoft.com/office/drawing/2014/main" id="{4F5F1061-ECEF-0B4E-B368-F2B8A1442406}"/>
                </a:ext>
              </a:extLst>
            </p:cNvPr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42;p49">
              <a:extLst>
                <a:ext uri="{FF2B5EF4-FFF2-40B4-BE49-F238E27FC236}">
                  <a16:creationId xmlns:a16="http://schemas.microsoft.com/office/drawing/2014/main" id="{868FD3C6-4C10-254A-9FE7-627DF6F14C5C}"/>
                </a:ext>
              </a:extLst>
            </p:cNvPr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3;p49">
              <a:extLst>
                <a:ext uri="{FF2B5EF4-FFF2-40B4-BE49-F238E27FC236}">
                  <a16:creationId xmlns:a16="http://schemas.microsoft.com/office/drawing/2014/main" id="{723751BD-4B40-FB4D-B003-296883248671}"/>
                </a:ext>
              </a:extLst>
            </p:cNvPr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4;p49">
              <a:extLst>
                <a:ext uri="{FF2B5EF4-FFF2-40B4-BE49-F238E27FC236}">
                  <a16:creationId xmlns:a16="http://schemas.microsoft.com/office/drawing/2014/main" id="{11D653AA-1E85-2A46-AE50-D85BD8F85E76}"/>
                </a:ext>
              </a:extLst>
            </p:cNvPr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5;p49">
              <a:extLst>
                <a:ext uri="{FF2B5EF4-FFF2-40B4-BE49-F238E27FC236}">
                  <a16:creationId xmlns:a16="http://schemas.microsoft.com/office/drawing/2014/main" id="{FE04C5F7-DAD3-F14F-93FA-863718331E67}"/>
                </a:ext>
              </a:extLst>
            </p:cNvPr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6;p49">
              <a:extLst>
                <a:ext uri="{FF2B5EF4-FFF2-40B4-BE49-F238E27FC236}">
                  <a16:creationId xmlns:a16="http://schemas.microsoft.com/office/drawing/2014/main" id="{0B8814F9-33DA-8F4D-BB37-91566AAF3D05}"/>
                </a:ext>
              </a:extLst>
            </p:cNvPr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7;p49">
              <a:extLst>
                <a:ext uri="{FF2B5EF4-FFF2-40B4-BE49-F238E27FC236}">
                  <a16:creationId xmlns:a16="http://schemas.microsoft.com/office/drawing/2014/main" id="{F1B2C597-CCF5-2B44-8D99-2962B5955C9E}"/>
                </a:ext>
              </a:extLst>
            </p:cNvPr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8;p49">
              <a:extLst>
                <a:ext uri="{FF2B5EF4-FFF2-40B4-BE49-F238E27FC236}">
                  <a16:creationId xmlns:a16="http://schemas.microsoft.com/office/drawing/2014/main" id="{5E782FF1-480B-4F41-8315-6C037776EDD6}"/>
                </a:ext>
              </a:extLst>
            </p:cNvPr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9;p49">
              <a:extLst>
                <a:ext uri="{FF2B5EF4-FFF2-40B4-BE49-F238E27FC236}">
                  <a16:creationId xmlns:a16="http://schemas.microsoft.com/office/drawing/2014/main" id="{62D8B9C3-8ACE-3143-A481-362B7DB1F7A3}"/>
                </a:ext>
              </a:extLst>
            </p:cNvPr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0;p49">
              <a:extLst>
                <a:ext uri="{FF2B5EF4-FFF2-40B4-BE49-F238E27FC236}">
                  <a16:creationId xmlns:a16="http://schemas.microsoft.com/office/drawing/2014/main" id="{BB4A9E05-2E80-A84B-893D-217A9F8FF27F}"/>
                </a:ext>
              </a:extLst>
            </p:cNvPr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1;p49">
              <a:extLst>
                <a:ext uri="{FF2B5EF4-FFF2-40B4-BE49-F238E27FC236}">
                  <a16:creationId xmlns:a16="http://schemas.microsoft.com/office/drawing/2014/main" id="{F37B65D2-690E-6D40-8669-A17ED28E4C68}"/>
                </a:ext>
              </a:extLst>
            </p:cNvPr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752;p49">
              <a:extLst>
                <a:ext uri="{FF2B5EF4-FFF2-40B4-BE49-F238E27FC236}">
                  <a16:creationId xmlns:a16="http://schemas.microsoft.com/office/drawing/2014/main" id="{81B57034-8FC6-9B4C-8676-ED97EB241130}"/>
                </a:ext>
              </a:extLst>
            </p:cNvPr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3;p49">
              <a:extLst>
                <a:ext uri="{FF2B5EF4-FFF2-40B4-BE49-F238E27FC236}">
                  <a16:creationId xmlns:a16="http://schemas.microsoft.com/office/drawing/2014/main" id="{68025BE2-2ACA-4548-B429-C631B8311C7D}"/>
                </a:ext>
              </a:extLst>
            </p:cNvPr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54;p49">
              <a:extLst>
                <a:ext uri="{FF2B5EF4-FFF2-40B4-BE49-F238E27FC236}">
                  <a16:creationId xmlns:a16="http://schemas.microsoft.com/office/drawing/2014/main" id="{6FB0B48D-D7D8-5B4E-8DA1-EDCF390C7C61}"/>
                </a:ext>
              </a:extLst>
            </p:cNvPr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5;p49">
              <a:extLst>
                <a:ext uri="{FF2B5EF4-FFF2-40B4-BE49-F238E27FC236}">
                  <a16:creationId xmlns:a16="http://schemas.microsoft.com/office/drawing/2014/main" id="{EDC36366-67F5-864E-AE80-A1A199888E11}"/>
                </a:ext>
              </a:extLst>
            </p:cNvPr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6;p49">
              <a:extLst>
                <a:ext uri="{FF2B5EF4-FFF2-40B4-BE49-F238E27FC236}">
                  <a16:creationId xmlns:a16="http://schemas.microsoft.com/office/drawing/2014/main" id="{7FACC3D5-6D35-B544-A34D-6E646E3E0C60}"/>
                </a:ext>
              </a:extLst>
            </p:cNvPr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7;p49">
              <a:extLst>
                <a:ext uri="{FF2B5EF4-FFF2-40B4-BE49-F238E27FC236}">
                  <a16:creationId xmlns:a16="http://schemas.microsoft.com/office/drawing/2014/main" id="{1B33D332-D429-A245-9E03-5A8E65D61ACC}"/>
                </a:ext>
              </a:extLst>
            </p:cNvPr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8;p49">
              <a:extLst>
                <a:ext uri="{FF2B5EF4-FFF2-40B4-BE49-F238E27FC236}">
                  <a16:creationId xmlns:a16="http://schemas.microsoft.com/office/drawing/2014/main" id="{DD4D0C9D-7859-B545-92D8-AD185966C693}"/>
                </a:ext>
              </a:extLst>
            </p:cNvPr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02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HISTORY OF THE  </a:t>
            </a:r>
            <a:r>
              <a:rPr lang="en-GB" dirty="0">
                <a:latin typeface="JetBrains Mono" panose="020B0509020102050004" pitchFamily="49" charset="77"/>
              </a:rPr>
              <a:t>true</a:t>
            </a:r>
            <a:r>
              <a:rPr lang="en" dirty="0"/>
              <a:t>  COMMAND</a:t>
            </a:r>
            <a:endParaRPr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800" dirty="0"/>
              <a:t>TODAY</a:t>
            </a:r>
            <a:endParaRPr lang="en"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indent="0">
              <a:buNone/>
            </a:pPr>
            <a:r>
              <a:rPr lang="en-GB" sz="1400" b="1" dirty="0">
                <a:solidFill>
                  <a:srgbClr val="7030A0"/>
                </a:solidFill>
                <a:latin typeface="JetBrains Mono" panose="020B0509020102050004" pitchFamily="49" charset="77"/>
              </a:rPr>
              <a:t>$ type true</a:t>
            </a:r>
          </a:p>
          <a:p>
            <a:pPr marL="0" indent="0">
              <a:buNone/>
            </a:pPr>
            <a:r>
              <a:rPr lang="en-GB" sz="140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" panose="020B0509020102050004" pitchFamily="49" charset="77"/>
              </a:rPr>
              <a:t>true is a shell </a:t>
            </a:r>
            <a:r>
              <a:rPr lang="en-GB" sz="1400" b="1" dirty="0" err="1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" panose="020B0509020102050004" pitchFamily="49" charset="77"/>
              </a:rPr>
              <a:t>builtin</a:t>
            </a:r>
            <a:endParaRPr lang="en-GB" sz="1400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  <a:latin typeface="JetBrains Mono" panose="020B0509020102050004" pitchFamily="49" charset="77"/>
            </a:endParaRPr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grpSp>
        <p:nvGrpSpPr>
          <p:cNvPr id="6" name="Google Shape;770;p49">
            <a:extLst>
              <a:ext uri="{FF2B5EF4-FFF2-40B4-BE49-F238E27FC236}">
                <a16:creationId xmlns:a16="http://schemas.microsoft.com/office/drawing/2014/main" id="{17236012-0182-2E44-AEC7-C995FC39218A}"/>
              </a:ext>
            </a:extLst>
          </p:cNvPr>
          <p:cNvGrpSpPr/>
          <p:nvPr/>
        </p:nvGrpSpPr>
        <p:grpSpPr>
          <a:xfrm>
            <a:off x="8173401" y="654399"/>
            <a:ext cx="342406" cy="284852"/>
            <a:chOff x="1926350" y="995225"/>
            <a:chExt cx="428650" cy="356600"/>
          </a:xfrm>
          <a:solidFill>
            <a:schemeClr val="bg1"/>
          </a:solidFill>
        </p:grpSpPr>
        <p:sp>
          <p:nvSpPr>
            <p:cNvPr id="7" name="Google Shape;771;p49">
              <a:extLst>
                <a:ext uri="{FF2B5EF4-FFF2-40B4-BE49-F238E27FC236}">
                  <a16:creationId xmlns:a16="http://schemas.microsoft.com/office/drawing/2014/main" id="{3AED8C77-BE51-604C-9127-490D846F7543}"/>
                </a:ext>
              </a:extLst>
            </p:cNvPr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2;p49">
              <a:extLst>
                <a:ext uri="{FF2B5EF4-FFF2-40B4-BE49-F238E27FC236}">
                  <a16:creationId xmlns:a16="http://schemas.microsoft.com/office/drawing/2014/main" id="{6E68EF0F-A662-E34B-9F3C-546A4491BFCB}"/>
                </a:ext>
              </a:extLst>
            </p:cNvPr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3;p49">
              <a:extLst>
                <a:ext uri="{FF2B5EF4-FFF2-40B4-BE49-F238E27FC236}">
                  <a16:creationId xmlns:a16="http://schemas.microsoft.com/office/drawing/2014/main" id="{1BDC7275-FDFB-B14F-B6B1-5082B61C2924}"/>
                </a:ext>
              </a:extLst>
            </p:cNvPr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4;p49">
              <a:extLst>
                <a:ext uri="{FF2B5EF4-FFF2-40B4-BE49-F238E27FC236}">
                  <a16:creationId xmlns:a16="http://schemas.microsoft.com/office/drawing/2014/main" id="{6EFE7A63-83FD-6E47-9653-B0970E532829}"/>
                </a:ext>
              </a:extLst>
            </p:cNvPr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0003B-3BDC-BD4D-A920-8B4BB635B75A}"/>
              </a:ext>
            </a:extLst>
          </p:cNvPr>
          <p:cNvSpPr/>
          <p:nvPr/>
        </p:nvSpPr>
        <p:spPr>
          <a:xfrm>
            <a:off x="3488067" y="4441748"/>
            <a:ext cx="479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dirty="0" err="1">
                <a:solidFill>
                  <a:srgbClr val="999999"/>
                </a:solidFill>
                <a:latin typeface="Barlow"/>
                <a:sym typeface="Barlow"/>
              </a:rPr>
              <a:t>Holzmann</a:t>
            </a:r>
            <a:r>
              <a:rPr lang="en-GB" dirty="0">
                <a:solidFill>
                  <a:srgbClr val="999999"/>
                </a:solidFill>
                <a:latin typeface="Barlow"/>
                <a:sym typeface="Barlow"/>
              </a:rPr>
              <a:t>, G. J. (2015). Code inflation. IEEE Software, 32 (2).</a:t>
            </a:r>
          </a:p>
        </p:txBody>
      </p:sp>
    </p:spTree>
    <p:extLst>
      <p:ext uri="{BB962C8B-B14F-4D97-AF65-F5344CB8AC3E}">
        <p14:creationId xmlns:p14="http://schemas.microsoft.com/office/powerpoint/2010/main" val="3497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PAPERS DIRECTLY RELATED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914400" y="1349141"/>
            <a:ext cx="7727631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GB" sz="1400" dirty="0"/>
              <a:t>César Soto-Valero, Thomas Durieux, Nicolas </a:t>
            </a:r>
            <a:r>
              <a:rPr lang="en-GB" sz="1400" dirty="0" err="1"/>
              <a:t>Harrand</a:t>
            </a:r>
            <a:r>
              <a:rPr lang="en-GB" sz="1400" dirty="0"/>
              <a:t>, Benoit </a:t>
            </a:r>
            <a:r>
              <a:rPr lang="en-GB" sz="1400" dirty="0" err="1"/>
              <a:t>Baudry</a:t>
            </a:r>
            <a:r>
              <a:rPr lang="en-GB" sz="1400" dirty="0"/>
              <a:t>. </a:t>
            </a:r>
            <a:r>
              <a:rPr lang="en-GB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Trace-based Debloat for Java Bytecode</a:t>
            </a:r>
            <a:r>
              <a:rPr lang="en-GB" sz="1400" dirty="0"/>
              <a:t>  [Submitted to TSE]</a:t>
            </a:r>
          </a:p>
          <a:p>
            <a:pPr lvl="1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GB" sz="1400" dirty="0"/>
              <a:t>César Soto-Valero, Thomas Durieux, Benoit </a:t>
            </a:r>
            <a:r>
              <a:rPr lang="en-GB" sz="1400" dirty="0" err="1"/>
              <a:t>Baudry</a:t>
            </a:r>
            <a:r>
              <a:rPr lang="en-GB" sz="1400" dirty="0"/>
              <a:t>.  </a:t>
            </a:r>
            <a:r>
              <a:rPr lang="en-GB" sz="14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Longitudinal Analysis of Bloated Java Dependencies</a:t>
            </a:r>
            <a:r>
              <a:rPr lang="en-GB" sz="1400" dirty="0"/>
              <a:t>  [Submitted to FSE]</a:t>
            </a:r>
          </a:p>
          <a:p>
            <a:pPr lvl="1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GB" sz="1400" dirty="0"/>
              <a:t>Thomas Durieux, César Soto-Valero, Benoit </a:t>
            </a:r>
            <a:r>
              <a:rPr lang="en-GB" sz="1400" dirty="0" err="1"/>
              <a:t>Baudry</a:t>
            </a:r>
            <a:r>
              <a:rPr lang="en-GB" sz="1400" dirty="0"/>
              <a:t>. </a:t>
            </a:r>
            <a:r>
              <a:rPr lang="en-GB" sz="1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DUETS: A Dataset of Reproducible Pairs of Java Library-Clients</a:t>
            </a:r>
            <a:r>
              <a:rPr lang="en-GB" sz="1400" dirty="0"/>
              <a:t>  [MSR’21]</a:t>
            </a:r>
          </a:p>
          <a:p>
            <a:pPr lvl="1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GB" sz="1400" dirty="0"/>
              <a:t>César Soto-Valero, Nicolas </a:t>
            </a:r>
            <a:r>
              <a:rPr lang="en-GB" sz="1400" dirty="0" err="1"/>
              <a:t>Harrand</a:t>
            </a:r>
            <a:r>
              <a:rPr lang="en-GB" sz="1400" dirty="0"/>
              <a:t>, Martin </a:t>
            </a:r>
            <a:r>
              <a:rPr lang="en-GB" sz="1400" dirty="0" err="1"/>
              <a:t>Monperrus</a:t>
            </a:r>
            <a:r>
              <a:rPr lang="en-GB" sz="1400" dirty="0"/>
              <a:t>, Benoit </a:t>
            </a:r>
            <a:r>
              <a:rPr lang="en-GB" sz="1400" dirty="0" err="1"/>
              <a:t>Baudry</a:t>
            </a:r>
            <a:r>
              <a:rPr lang="en-GB" sz="1400" dirty="0"/>
              <a:t>. </a:t>
            </a:r>
            <a:r>
              <a:rPr lang="en-GB" sz="140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Comprehensive Study of Bloated Dependencies in the Maven Ecosystem</a:t>
            </a:r>
            <a:r>
              <a:rPr lang="en-GB" sz="1400" b="1" dirty="0"/>
              <a:t>  </a:t>
            </a:r>
            <a:r>
              <a:rPr lang="en-GB" sz="1400" dirty="0"/>
              <a:t>[EMSE’20]</a:t>
            </a:r>
          </a:p>
          <a:p>
            <a:pPr lvl="1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GB" sz="1400" dirty="0"/>
              <a:t>César Soto-Valero, Amine </a:t>
            </a:r>
            <a:r>
              <a:rPr lang="en-GB" sz="1400" dirty="0" err="1"/>
              <a:t>Benelallam</a:t>
            </a:r>
            <a:r>
              <a:rPr lang="en-GB" sz="1400" dirty="0"/>
              <a:t>, Nicolas </a:t>
            </a:r>
            <a:r>
              <a:rPr lang="en-GB" sz="1400" dirty="0" err="1"/>
              <a:t>Harrand</a:t>
            </a:r>
            <a:r>
              <a:rPr lang="en-GB" sz="1400" dirty="0"/>
              <a:t>, Olivier </a:t>
            </a:r>
            <a:r>
              <a:rPr lang="en-GB" sz="1400" dirty="0" err="1"/>
              <a:t>Barais</a:t>
            </a:r>
            <a:r>
              <a:rPr lang="en-GB" sz="1400" dirty="0"/>
              <a:t>, Benoit </a:t>
            </a:r>
            <a:r>
              <a:rPr lang="en-GB" sz="1400" dirty="0" err="1"/>
              <a:t>Baudry</a:t>
            </a:r>
            <a:r>
              <a:rPr lang="en-GB" sz="1400" dirty="0"/>
              <a:t>. </a:t>
            </a:r>
            <a:r>
              <a:rPr lang="en-GB" sz="14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Emergence of Software Diversity in Maven Central</a:t>
            </a:r>
            <a:r>
              <a:rPr lang="en-GB" sz="1400" b="1" dirty="0"/>
              <a:t>  </a:t>
            </a:r>
            <a:r>
              <a:rPr lang="en-GB" sz="1400" dirty="0"/>
              <a:t>[MSR’19]</a:t>
            </a:r>
          </a:p>
          <a:p>
            <a:pPr marL="520700" lvl="1" indent="0">
              <a:buSzPct val="100000"/>
              <a:buNone/>
            </a:pPr>
            <a:endParaRPr lang="en-GB" sz="1000" b="1" dirty="0"/>
          </a:p>
          <a:p>
            <a:pPr lvl="1">
              <a:buSzPct val="125000"/>
            </a:pPr>
            <a:endParaRPr lang="en-GB" sz="1000" b="1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</a:t>
            </a:r>
            <a:endParaRPr/>
          </a:p>
        </p:txBody>
      </p:sp>
      <p:grpSp>
        <p:nvGrpSpPr>
          <p:cNvPr id="12" name="Google Shape;261;p28">
            <a:extLst>
              <a:ext uri="{FF2B5EF4-FFF2-40B4-BE49-F238E27FC236}">
                <a16:creationId xmlns:a16="http://schemas.microsoft.com/office/drawing/2014/main" id="{B04B90A5-0918-6842-A1DB-2CD8F62E9DFC}"/>
              </a:ext>
            </a:extLst>
          </p:cNvPr>
          <p:cNvGrpSpPr/>
          <p:nvPr/>
        </p:nvGrpSpPr>
        <p:grpSpPr>
          <a:xfrm>
            <a:off x="8183111" y="664154"/>
            <a:ext cx="361896" cy="265341"/>
            <a:chOff x="4610450" y="3703750"/>
            <a:chExt cx="453050" cy="332175"/>
          </a:xfrm>
        </p:grpSpPr>
        <p:sp>
          <p:nvSpPr>
            <p:cNvPr id="13" name="Google Shape;262;p28">
              <a:extLst>
                <a:ext uri="{FF2B5EF4-FFF2-40B4-BE49-F238E27FC236}">
                  <a16:creationId xmlns:a16="http://schemas.microsoft.com/office/drawing/2014/main" id="{74DA2F77-C0D6-0448-8AA0-63BD18A5E6A0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3;p28">
              <a:extLst>
                <a:ext uri="{FF2B5EF4-FFF2-40B4-BE49-F238E27FC236}">
                  <a16:creationId xmlns:a16="http://schemas.microsoft.com/office/drawing/2014/main" id="{EFC01CF4-DE92-4C42-9B87-0D0EBEAF732E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A5E1733-E17A-D347-BB50-329017FD1E78}"/>
              </a:ext>
            </a:extLst>
          </p:cNvPr>
          <p:cNvSpPr/>
          <p:nvPr/>
        </p:nvSpPr>
        <p:spPr>
          <a:xfrm>
            <a:off x="1505743" y="4739391"/>
            <a:ext cx="4554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Full list: </a:t>
            </a:r>
            <a:r>
              <a:rPr lang="en-GB" dirty="0">
                <a:solidFill>
                  <a:schemeClr val="dk1"/>
                </a:solidFill>
                <a:latin typeface="Barlow"/>
                <a:sym typeface="Barlow"/>
                <a:hlinkClick r:id="rId8"/>
              </a:rPr>
              <a:t>https://www.cesarsotovalero.net/publications</a:t>
            </a:r>
            <a:r>
              <a:rPr lang="en-GB" dirty="0">
                <a:solidFill>
                  <a:schemeClr val="dk1"/>
                </a:solidFill>
                <a:latin typeface="Barlow"/>
                <a:sym typeface="Barlow"/>
              </a:rPr>
              <a:t> </a:t>
            </a:r>
            <a:endParaRPr lang="en-SE" dirty="0">
              <a:solidFill>
                <a:schemeClr val="dk1"/>
              </a:solidFill>
              <a:latin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6773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PAPERS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129553" y="1349141"/>
            <a:ext cx="7288310" cy="3390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en-GB" sz="1050" dirty="0"/>
              <a:t>Nicolas </a:t>
            </a:r>
            <a:r>
              <a:rPr lang="en-GB" sz="1050" dirty="0" err="1"/>
              <a:t>Harrand</a:t>
            </a:r>
            <a:r>
              <a:rPr lang="en-GB" sz="1050" dirty="0"/>
              <a:t>, Amine </a:t>
            </a:r>
            <a:r>
              <a:rPr lang="en-GB" sz="1050" dirty="0" err="1"/>
              <a:t>Benelallam</a:t>
            </a:r>
            <a:r>
              <a:rPr lang="en-GB" sz="1050" dirty="0"/>
              <a:t>, César Soto-Valero, Olivier </a:t>
            </a:r>
            <a:r>
              <a:rPr lang="en-GB" sz="1050" dirty="0" err="1"/>
              <a:t>Barais</a:t>
            </a:r>
            <a:r>
              <a:rPr lang="en-GB" sz="1050" dirty="0"/>
              <a:t>, Benoit </a:t>
            </a:r>
            <a:r>
              <a:rPr lang="en-GB" sz="1050" dirty="0" err="1"/>
              <a:t>Baudry</a:t>
            </a:r>
            <a:r>
              <a:rPr lang="en-GB" sz="1050" dirty="0"/>
              <a:t>. </a:t>
            </a:r>
            <a:r>
              <a:rPr lang="en-GB" sz="1050" b="1" dirty="0" err="1"/>
              <a:t>Analyzing</a:t>
            </a:r>
            <a:r>
              <a:rPr lang="en-GB" sz="1050" b="1" dirty="0"/>
              <a:t> 2.3 Million Maven Dependencies to Reveal an Essential Core in APIs</a:t>
            </a:r>
            <a:r>
              <a:rPr lang="en-GB" sz="1050" dirty="0"/>
              <a:t>  [Submitted to JSS]</a:t>
            </a:r>
          </a:p>
          <a:p>
            <a:pPr lvl="1"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en-GB" sz="1050" dirty="0"/>
              <a:t>Gustaf </a:t>
            </a:r>
            <a:r>
              <a:rPr lang="en-GB" sz="1050" dirty="0" err="1"/>
              <a:t>Halvardsson</a:t>
            </a:r>
            <a:r>
              <a:rPr lang="en-GB" sz="1050" dirty="0"/>
              <a:t>, Johanna Peterson, César Soto-Valero, Benoit </a:t>
            </a:r>
            <a:r>
              <a:rPr lang="en-GB" sz="1050" b="1" dirty="0" err="1"/>
              <a:t>Baudry</a:t>
            </a:r>
            <a:r>
              <a:rPr lang="en-GB" sz="1050" b="1" dirty="0"/>
              <a:t>. </a:t>
            </a:r>
            <a:r>
              <a:rPr lang="en-GB" sz="105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Interpretation of Swedish Sign Language using Convolutional Neural Networks and Transfer Learning</a:t>
            </a:r>
            <a:r>
              <a:rPr lang="en-GB" sz="1050" b="1" dirty="0"/>
              <a:t>  </a:t>
            </a:r>
            <a:r>
              <a:rPr lang="en-GB" sz="1050" dirty="0"/>
              <a:t>[SNCS’21]</a:t>
            </a:r>
          </a:p>
          <a:p>
            <a:pPr lvl="1"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en-GB" sz="1050" dirty="0"/>
              <a:t>Nicolas </a:t>
            </a:r>
            <a:r>
              <a:rPr lang="en-GB" sz="1050" dirty="0" err="1"/>
              <a:t>Harrand</a:t>
            </a:r>
            <a:r>
              <a:rPr lang="en-GB" sz="1050" dirty="0"/>
              <a:t>, César Soto-Valero, Martin </a:t>
            </a:r>
            <a:r>
              <a:rPr lang="en-GB" sz="1050" dirty="0" err="1"/>
              <a:t>Monperrus</a:t>
            </a:r>
            <a:r>
              <a:rPr lang="en-GB" sz="1050" dirty="0"/>
              <a:t>, Benoit </a:t>
            </a:r>
            <a:r>
              <a:rPr lang="en-GB" sz="1050" dirty="0" err="1"/>
              <a:t>Baudry</a:t>
            </a:r>
            <a:r>
              <a:rPr lang="en-GB" sz="1050" dirty="0"/>
              <a:t>. </a:t>
            </a:r>
            <a:r>
              <a:rPr lang="en-GB" sz="105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 Decompiler Diversity and its Application to Meta-decompilation</a:t>
            </a:r>
            <a:r>
              <a:rPr lang="en-GB" sz="1050" dirty="0"/>
              <a:t>  [JSS’20]</a:t>
            </a:r>
          </a:p>
          <a:p>
            <a:pPr lvl="1"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en-GB" sz="1050" dirty="0"/>
              <a:t>Raúl Reina, David </a:t>
            </a:r>
            <a:r>
              <a:rPr lang="en-GB" sz="1050" dirty="0" err="1"/>
              <a:t>Barbado</a:t>
            </a:r>
            <a:r>
              <a:rPr lang="en-GB" sz="1050" dirty="0"/>
              <a:t>, César Soto-Valero, José M. </a:t>
            </a:r>
            <a:r>
              <a:rPr lang="en-GB" sz="1050" dirty="0" err="1"/>
              <a:t>Sarabia</a:t>
            </a:r>
            <a:r>
              <a:rPr lang="en-GB" sz="1050" dirty="0"/>
              <a:t> and Alba </a:t>
            </a:r>
            <a:r>
              <a:rPr lang="en-GB" sz="1050" dirty="0" err="1"/>
              <a:t>Roldán</a:t>
            </a:r>
            <a:r>
              <a:rPr lang="en-GB" sz="1050" dirty="0"/>
              <a:t>. </a:t>
            </a:r>
            <a:r>
              <a:rPr lang="en-GB" sz="105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Evaluation of the Bilateral Function in Para-athletes with Spastic Hemiplegia: a Model-based Clustering Approach</a:t>
            </a:r>
            <a:r>
              <a:rPr lang="en-GB" sz="1050" b="1" dirty="0"/>
              <a:t>  </a:t>
            </a:r>
            <a:r>
              <a:rPr lang="en-GB" sz="1050" dirty="0"/>
              <a:t>[JSAMS’20]</a:t>
            </a:r>
          </a:p>
          <a:p>
            <a:pPr lvl="1"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en-GB" sz="1050" dirty="0"/>
              <a:t>Amine </a:t>
            </a:r>
            <a:r>
              <a:rPr lang="en-GB" sz="1050" dirty="0" err="1"/>
              <a:t>Benelallam</a:t>
            </a:r>
            <a:r>
              <a:rPr lang="en-GB" sz="1050" dirty="0"/>
              <a:t>, Nicolas </a:t>
            </a:r>
            <a:r>
              <a:rPr lang="en-GB" sz="1050" dirty="0" err="1"/>
              <a:t>Harrand</a:t>
            </a:r>
            <a:r>
              <a:rPr lang="en-GB" sz="1050" dirty="0"/>
              <a:t>, César Soto-Valero, Benoit </a:t>
            </a:r>
            <a:r>
              <a:rPr lang="en-GB" sz="1050" dirty="0" err="1"/>
              <a:t>Baudry</a:t>
            </a:r>
            <a:r>
              <a:rPr lang="en-GB" sz="1050" dirty="0"/>
              <a:t>, Olivier </a:t>
            </a:r>
            <a:r>
              <a:rPr lang="en-GB" sz="1050" dirty="0" err="1"/>
              <a:t>Barais</a:t>
            </a:r>
            <a:r>
              <a:rPr lang="en-GB" sz="1050" dirty="0"/>
              <a:t>. </a:t>
            </a:r>
            <a:r>
              <a:rPr lang="en-GB" sz="105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Maven Dependency Graph: a Temporal Graph-based Representation of Maven Central</a:t>
            </a:r>
            <a:r>
              <a:rPr lang="en-GB" sz="1050" b="1" dirty="0"/>
              <a:t>  </a:t>
            </a:r>
            <a:r>
              <a:rPr lang="en-GB" sz="1050" dirty="0"/>
              <a:t>[MSR’19]</a:t>
            </a:r>
          </a:p>
          <a:p>
            <a:pPr lvl="1"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en-GB" sz="1050" dirty="0"/>
              <a:t>Nicolas </a:t>
            </a:r>
            <a:r>
              <a:rPr lang="en-GB" sz="1050" dirty="0" err="1"/>
              <a:t>Harrand</a:t>
            </a:r>
            <a:r>
              <a:rPr lang="en-GB" sz="1050" dirty="0"/>
              <a:t>, César Soto-Valero, Martin </a:t>
            </a:r>
            <a:r>
              <a:rPr lang="en-GB" sz="1050" dirty="0" err="1"/>
              <a:t>Monperrus</a:t>
            </a:r>
            <a:r>
              <a:rPr lang="en-GB" sz="1050" dirty="0"/>
              <a:t>, Benoit </a:t>
            </a:r>
            <a:r>
              <a:rPr lang="en-GB" sz="1050" dirty="0" err="1"/>
              <a:t>Baudry</a:t>
            </a:r>
            <a:r>
              <a:rPr lang="en-GB" sz="1050" dirty="0"/>
              <a:t>. </a:t>
            </a:r>
            <a:r>
              <a:rPr lang="en-GB" sz="105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Strengths and Behavioral Quirks of Java Bytecode Decompilers</a:t>
            </a:r>
            <a:r>
              <a:rPr lang="en-GB" sz="1050" dirty="0"/>
              <a:t>  [SCAM’19]</a:t>
            </a:r>
          </a:p>
          <a:p>
            <a:pPr lvl="1"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en-GB" sz="1050" dirty="0"/>
              <a:t>César Soto-Valero, Miguel Pic. </a:t>
            </a:r>
            <a:r>
              <a:rPr lang="en-GB" sz="1050" b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Assessing the Causal Impact of the 3-point Per Victory Scoring System in the Competitive Balance of LaLiga</a:t>
            </a:r>
            <a:r>
              <a:rPr lang="en-GB" sz="1050" b="1" dirty="0"/>
              <a:t>  </a:t>
            </a:r>
            <a:r>
              <a:rPr lang="en-GB" sz="1050" dirty="0"/>
              <a:t>[IJCSS’19]</a:t>
            </a:r>
          </a:p>
          <a:p>
            <a:pPr lvl="1">
              <a:spcBef>
                <a:spcPts val="600"/>
              </a:spcBef>
              <a:buSzPct val="125000"/>
              <a:buFont typeface="+mj-lt"/>
              <a:buAutoNum type="arabicPeriod"/>
            </a:pPr>
            <a:r>
              <a:rPr lang="en-GB" sz="1050" dirty="0"/>
              <a:t>César Soto-Valero, Yohan </a:t>
            </a:r>
            <a:r>
              <a:rPr lang="en-GB" sz="1050" dirty="0" err="1"/>
              <a:t>Bourcier</a:t>
            </a:r>
            <a:r>
              <a:rPr lang="en-GB" sz="1050" dirty="0"/>
              <a:t>, Benoit </a:t>
            </a:r>
            <a:r>
              <a:rPr lang="en-GB" sz="1050" dirty="0" err="1"/>
              <a:t>Baudry</a:t>
            </a:r>
            <a:r>
              <a:rPr lang="en-GB" sz="1050" dirty="0"/>
              <a:t>. </a:t>
            </a:r>
            <a:r>
              <a:rPr lang="en-GB" sz="105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Detection and Analysis of Behavioral T-patterns in Debugging Activities</a:t>
            </a:r>
            <a:r>
              <a:rPr lang="en-GB" sz="1050" dirty="0"/>
              <a:t>  [MSR’18]</a:t>
            </a:r>
          </a:p>
          <a:p>
            <a:pPr lvl="1">
              <a:buSzPct val="125000"/>
              <a:buFont typeface="+mj-lt"/>
              <a:buAutoNum type="arabicPeriod"/>
            </a:pPr>
            <a:endParaRPr lang="en-GB" sz="1000" dirty="0"/>
          </a:p>
          <a:p>
            <a:pPr lvl="1">
              <a:buSzPct val="125000"/>
              <a:buFont typeface="+mj-lt"/>
              <a:buAutoNum type="arabicPeriod"/>
            </a:pPr>
            <a:endParaRPr lang="en-GB" sz="1000" dirty="0"/>
          </a:p>
          <a:p>
            <a:pPr lvl="1">
              <a:buSzPct val="125000"/>
            </a:pPr>
            <a:endParaRPr lang="en-GB" sz="1100" b="1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61</a:t>
            </a:r>
            <a:endParaRPr/>
          </a:p>
        </p:txBody>
      </p:sp>
      <p:grpSp>
        <p:nvGrpSpPr>
          <p:cNvPr id="11" name="Google Shape;261;p28">
            <a:extLst>
              <a:ext uri="{FF2B5EF4-FFF2-40B4-BE49-F238E27FC236}">
                <a16:creationId xmlns:a16="http://schemas.microsoft.com/office/drawing/2014/main" id="{D801B91C-316C-B640-A26D-A7F431F216EA}"/>
              </a:ext>
            </a:extLst>
          </p:cNvPr>
          <p:cNvGrpSpPr/>
          <p:nvPr/>
        </p:nvGrpSpPr>
        <p:grpSpPr>
          <a:xfrm>
            <a:off x="8183111" y="664154"/>
            <a:ext cx="361896" cy="265341"/>
            <a:chOff x="4610450" y="3703750"/>
            <a:chExt cx="453050" cy="332175"/>
          </a:xfrm>
        </p:grpSpPr>
        <p:sp>
          <p:nvSpPr>
            <p:cNvPr id="12" name="Google Shape;262;p28">
              <a:extLst>
                <a:ext uri="{FF2B5EF4-FFF2-40B4-BE49-F238E27FC236}">
                  <a16:creationId xmlns:a16="http://schemas.microsoft.com/office/drawing/2014/main" id="{0340EB59-0B83-B240-97D3-D36B6580CA19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3;p28">
              <a:extLst>
                <a:ext uri="{FF2B5EF4-FFF2-40B4-BE49-F238E27FC236}">
                  <a16:creationId xmlns:a16="http://schemas.microsoft.com/office/drawing/2014/main" id="{5B589E55-AFE2-DD44-B9A3-7A7222D60180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7E807C6-976B-3147-98A3-64AFD532742B}"/>
              </a:ext>
            </a:extLst>
          </p:cNvPr>
          <p:cNvSpPr/>
          <p:nvPr/>
        </p:nvSpPr>
        <p:spPr>
          <a:xfrm>
            <a:off x="1505743" y="4739391"/>
            <a:ext cx="4554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Full list: </a:t>
            </a:r>
            <a:r>
              <a:rPr lang="en-GB" dirty="0">
                <a:solidFill>
                  <a:schemeClr val="dk1"/>
                </a:solidFill>
                <a:latin typeface="Barlow"/>
                <a:sym typeface="Barlow"/>
                <a:hlinkClick r:id="rId10"/>
              </a:rPr>
              <a:t>https://www.cesarsotovalero.net/publications</a:t>
            </a:r>
            <a:r>
              <a:rPr lang="en-GB" dirty="0">
                <a:solidFill>
                  <a:schemeClr val="dk1"/>
                </a:solidFill>
                <a:latin typeface="Barlow"/>
                <a:sym typeface="Barlow"/>
              </a:rPr>
              <a:t> </a:t>
            </a:r>
            <a:endParaRPr lang="en-SE" dirty="0">
              <a:solidFill>
                <a:schemeClr val="dk1"/>
              </a:solidFill>
              <a:latin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5627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TEACHER ASSISTANT</a:t>
            </a:r>
            <a:endParaRPr dirty="0"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1556331" y="1349140"/>
            <a:ext cx="7085700" cy="3451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DD2482 Automated Software Testing and DevOps</a:t>
            </a:r>
            <a:r>
              <a:rPr lang="en-GB" sz="1050" dirty="0"/>
              <a:t>, worked with </a:t>
            </a:r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Martin Monperrus</a:t>
            </a:r>
            <a:r>
              <a:rPr lang="en-GB" sz="1050" dirty="0"/>
              <a:t> &amp; </a:t>
            </a:r>
            <a:r>
              <a:rPr lang="en-GB" sz="105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Benoit Baudry</a:t>
            </a:r>
            <a:r>
              <a:rPr lang="en-GB" sz="1050" dirty="0"/>
              <a:t> at KTH, Spring 2021</a:t>
            </a:r>
          </a:p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WASP Software Engineering and Cloud Computing</a:t>
            </a:r>
            <a:r>
              <a:rPr lang="en-GB" sz="1050" dirty="0"/>
              <a:t>, worked with </a:t>
            </a:r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Martin Monperrus</a:t>
            </a:r>
            <a:r>
              <a:rPr lang="en-GB" sz="1050" dirty="0"/>
              <a:t> &amp; </a:t>
            </a:r>
            <a:r>
              <a:rPr lang="en-GB" sz="105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Benoit Baudry</a:t>
            </a:r>
            <a:r>
              <a:rPr lang="en-GB" sz="1050" dirty="0"/>
              <a:t> at KTH, Spring 2021</a:t>
            </a:r>
          </a:p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DD2480 Software Engineering Fundamentals</a:t>
            </a:r>
            <a:r>
              <a:rPr lang="en-GB" sz="1050" dirty="0"/>
              <a:t>, worked with </a:t>
            </a:r>
            <a:r>
              <a:rPr lang="en-GB" sz="105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Cyrille Artho</a:t>
            </a:r>
            <a:r>
              <a:rPr lang="en-GB" sz="1050" dirty="0"/>
              <a:t> at KTH, Spring 2021</a:t>
            </a:r>
          </a:p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DD1369 Software Engineering in Project Form</a:t>
            </a:r>
            <a:r>
              <a:rPr lang="en-GB" sz="1050" dirty="0"/>
              <a:t>, worked with </a:t>
            </a:r>
            <a:r>
              <a:rPr lang="en-GB" sz="105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Dena Hussain</a:t>
            </a:r>
            <a:r>
              <a:rPr lang="en-GB" sz="1050" dirty="0"/>
              <a:t> at KTH, Fall 2020</a:t>
            </a:r>
          </a:p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DD2460 Software Safety and Security</a:t>
            </a:r>
            <a:r>
              <a:rPr lang="en-GB" sz="1050" dirty="0"/>
              <a:t>, worked with </a:t>
            </a:r>
            <a:r>
              <a:rPr lang="en-GB" sz="105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Cyrille Artho</a:t>
            </a:r>
            <a:r>
              <a:rPr lang="en-GB" sz="1050" dirty="0"/>
              <a:t> at KTH, Spring 2020</a:t>
            </a:r>
          </a:p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DD2482 Automated Software Testing and DevOps</a:t>
            </a:r>
            <a:r>
              <a:rPr lang="en-GB" sz="1050" dirty="0"/>
              <a:t>, worked with </a:t>
            </a:r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Martin Monperrus</a:t>
            </a:r>
            <a:r>
              <a:rPr lang="en-GB" sz="1050" dirty="0"/>
              <a:t> &amp; </a:t>
            </a:r>
            <a:r>
              <a:rPr lang="en-GB" sz="105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Benoit Baudry</a:t>
            </a:r>
            <a:r>
              <a:rPr lang="en-GB" sz="1050" dirty="0"/>
              <a:t> at KTH, Spring 2020</a:t>
            </a:r>
          </a:p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DM1590 Machine Learning for Media Technology</a:t>
            </a:r>
            <a:r>
              <a:rPr lang="en-GB" sz="1050" dirty="0"/>
              <a:t>, worked with </a:t>
            </a:r>
            <a:r>
              <a:rPr lang="en-GB" sz="105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Bob Sturm</a:t>
            </a:r>
            <a:r>
              <a:rPr lang="en-GB" sz="1050" dirty="0"/>
              <a:t> at KTH, Spring 2020</a:t>
            </a:r>
          </a:p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DA2210 Introduction to the Philosophy of Science and Research Methodology for Computer Scientists</a:t>
            </a:r>
            <a:r>
              <a:rPr lang="en-GB" sz="1050" dirty="0"/>
              <a:t>, worked with </a:t>
            </a:r>
            <a:r>
              <a:rPr lang="en-GB" sz="1050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Linda Kann</a:t>
            </a:r>
            <a:r>
              <a:rPr lang="en-GB" sz="1050" dirty="0"/>
              <a:t> at KTH, Fall 2019</a:t>
            </a:r>
          </a:p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WASP Software Engineering and Cloud Computing</a:t>
            </a:r>
            <a:r>
              <a:rPr lang="en-GB" sz="1050" dirty="0"/>
              <a:t>, worked with </a:t>
            </a:r>
            <a:r>
              <a:rPr lang="en-GB" sz="105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Martin Monperrus</a:t>
            </a:r>
            <a:r>
              <a:rPr lang="en-GB" sz="1050" dirty="0"/>
              <a:t> &amp; </a:t>
            </a:r>
            <a:r>
              <a:rPr lang="en-GB" sz="105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Benoit Baudry</a:t>
            </a:r>
            <a:r>
              <a:rPr lang="en-GB" sz="1050" dirty="0"/>
              <a:t> at KTH, Spring 2019</a:t>
            </a:r>
          </a:p>
          <a:p>
            <a:pPr>
              <a:buSzPct val="125000"/>
              <a:buFont typeface="+mj-lt"/>
              <a:buAutoNum type="arabicPeriod"/>
            </a:pPr>
            <a:r>
              <a:rPr lang="en-GB" sz="1050" b="1" dirty="0"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ID2211 Data Mining, Basic Course</a:t>
            </a:r>
            <a:r>
              <a:rPr lang="en-GB" sz="1050" dirty="0"/>
              <a:t>, worked with </a:t>
            </a:r>
            <a:r>
              <a:rPr lang="en-GB" sz="1050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Sarunas Girdzijauskas</a:t>
            </a:r>
            <a:r>
              <a:rPr lang="en-GB" sz="1050" dirty="0"/>
              <a:t> at KTH, Spring 2019</a:t>
            </a:r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</a:t>
            </a:r>
            <a:endParaRPr/>
          </a:p>
        </p:txBody>
      </p:sp>
      <p:grpSp>
        <p:nvGrpSpPr>
          <p:cNvPr id="12" name="Google Shape;261;p28">
            <a:extLst>
              <a:ext uri="{FF2B5EF4-FFF2-40B4-BE49-F238E27FC236}">
                <a16:creationId xmlns:a16="http://schemas.microsoft.com/office/drawing/2014/main" id="{4DA44493-3738-BC4E-9709-F46418E5FE9D}"/>
              </a:ext>
            </a:extLst>
          </p:cNvPr>
          <p:cNvGrpSpPr/>
          <p:nvPr/>
        </p:nvGrpSpPr>
        <p:grpSpPr>
          <a:xfrm>
            <a:off x="8183111" y="664154"/>
            <a:ext cx="361896" cy="265341"/>
            <a:chOff x="4610450" y="3703750"/>
            <a:chExt cx="453050" cy="332175"/>
          </a:xfrm>
        </p:grpSpPr>
        <p:sp>
          <p:nvSpPr>
            <p:cNvPr id="13" name="Google Shape;262;p28">
              <a:extLst>
                <a:ext uri="{FF2B5EF4-FFF2-40B4-BE49-F238E27FC236}">
                  <a16:creationId xmlns:a16="http://schemas.microsoft.com/office/drawing/2014/main" id="{B08C6BA3-224C-EC4F-BAFE-3F5B1157B759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3;p28">
              <a:extLst>
                <a:ext uri="{FF2B5EF4-FFF2-40B4-BE49-F238E27FC236}">
                  <a16:creationId xmlns:a16="http://schemas.microsoft.com/office/drawing/2014/main" id="{1D2DB299-A567-2647-8382-B2F1D4C41209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EAD2E-A6B5-D74C-96D0-BA346F38C71C}"/>
              </a:ext>
            </a:extLst>
          </p:cNvPr>
          <p:cNvSpPr/>
          <p:nvPr/>
        </p:nvSpPr>
        <p:spPr>
          <a:xfrm>
            <a:off x="1505743" y="4739391"/>
            <a:ext cx="4164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Full list: </a:t>
            </a:r>
            <a:r>
              <a:rPr lang="en-GB" dirty="0">
                <a:solidFill>
                  <a:schemeClr val="dk1"/>
                </a:solidFill>
                <a:latin typeface="Barlow"/>
                <a:sym typeface="Barlow"/>
                <a:hlinkClick r:id="rId18"/>
              </a:rPr>
              <a:t>https://www.cesarsotovalero.net/service</a:t>
            </a:r>
            <a:r>
              <a:rPr lang="en-GB" dirty="0">
                <a:solidFill>
                  <a:schemeClr val="dk1"/>
                </a:solidFill>
                <a:latin typeface="Barlow"/>
                <a:sym typeface="Barlow"/>
              </a:rPr>
              <a:t> </a:t>
            </a:r>
            <a:endParaRPr lang="en-SE" dirty="0">
              <a:solidFill>
                <a:schemeClr val="dk1"/>
              </a:solidFill>
              <a:latin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07868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452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2;p29" descr=" 31">
            <a:extLst>
              <a:ext uri="{FF2B5EF4-FFF2-40B4-BE49-F238E27FC236}">
                <a16:creationId xmlns:a16="http://schemas.microsoft.com/office/drawing/2014/main" id="{60C49E9E-6E19-B942-A73C-FE79C5995460}"/>
              </a:ext>
            </a:extLst>
          </p:cNvPr>
          <p:cNvSpPr txBox="1">
            <a:spLocks/>
          </p:cNvSpPr>
          <p:nvPr/>
        </p:nvSpPr>
        <p:spPr>
          <a:xfrm>
            <a:off x="2514171" y="405822"/>
            <a:ext cx="3461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57 CREDITS</a:t>
            </a:r>
          </a:p>
        </p:txBody>
      </p:sp>
      <p:sp>
        <p:nvSpPr>
          <p:cNvPr id="7" name="Google Shape;273;p29" descr=" 32">
            <a:extLst>
              <a:ext uri="{FF2B5EF4-FFF2-40B4-BE49-F238E27FC236}">
                <a16:creationId xmlns:a16="http://schemas.microsoft.com/office/drawing/2014/main" id="{539E5136-B054-0842-9FB9-B9876DB5353C}"/>
              </a:ext>
            </a:extLst>
          </p:cNvPr>
          <p:cNvSpPr txBox="1">
            <a:spLocks/>
          </p:cNvSpPr>
          <p:nvPr/>
        </p:nvSpPr>
        <p:spPr>
          <a:xfrm>
            <a:off x="2514171" y="1016730"/>
            <a:ext cx="346191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10 courses completed</a:t>
            </a:r>
          </a:p>
        </p:txBody>
      </p:sp>
    </p:spTree>
    <p:extLst>
      <p:ext uri="{BB962C8B-B14F-4D97-AF65-F5344CB8AC3E}">
        <p14:creationId xmlns:p14="http://schemas.microsoft.com/office/powerpoint/2010/main" val="399175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2;p29" descr=" 31">
            <a:extLst>
              <a:ext uri="{FF2B5EF4-FFF2-40B4-BE49-F238E27FC236}">
                <a16:creationId xmlns:a16="http://schemas.microsoft.com/office/drawing/2014/main" id="{60C49E9E-6E19-B942-A73C-FE79C5995460}"/>
              </a:ext>
            </a:extLst>
          </p:cNvPr>
          <p:cNvSpPr txBox="1">
            <a:spLocks/>
          </p:cNvSpPr>
          <p:nvPr/>
        </p:nvSpPr>
        <p:spPr>
          <a:xfrm>
            <a:off x="2514171" y="405822"/>
            <a:ext cx="3461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57 CREDITS</a:t>
            </a:r>
          </a:p>
        </p:txBody>
      </p:sp>
      <p:sp>
        <p:nvSpPr>
          <p:cNvPr id="7" name="Google Shape;273;p29" descr=" 32">
            <a:extLst>
              <a:ext uri="{FF2B5EF4-FFF2-40B4-BE49-F238E27FC236}">
                <a16:creationId xmlns:a16="http://schemas.microsoft.com/office/drawing/2014/main" id="{539E5136-B054-0842-9FB9-B9876DB5353C}"/>
              </a:ext>
            </a:extLst>
          </p:cNvPr>
          <p:cNvSpPr txBox="1">
            <a:spLocks/>
          </p:cNvSpPr>
          <p:nvPr/>
        </p:nvSpPr>
        <p:spPr>
          <a:xfrm>
            <a:off x="2514171" y="1016730"/>
            <a:ext cx="346191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10 courses completed</a:t>
            </a:r>
          </a:p>
        </p:txBody>
      </p:sp>
      <p:sp>
        <p:nvSpPr>
          <p:cNvPr id="8" name="Google Shape;272;p29" descr=" 22">
            <a:extLst>
              <a:ext uri="{FF2B5EF4-FFF2-40B4-BE49-F238E27FC236}">
                <a16:creationId xmlns:a16="http://schemas.microsoft.com/office/drawing/2014/main" id="{154BAABC-3869-7741-8DF3-B676D596C4A3}"/>
              </a:ext>
            </a:extLst>
          </p:cNvPr>
          <p:cNvSpPr txBox="1">
            <a:spLocks/>
          </p:cNvSpPr>
          <p:nvPr/>
        </p:nvSpPr>
        <p:spPr>
          <a:xfrm>
            <a:off x="2502909" y="1522769"/>
            <a:ext cx="3889736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3 SUPERVISIONS</a:t>
            </a:r>
          </a:p>
        </p:txBody>
      </p:sp>
      <p:sp>
        <p:nvSpPr>
          <p:cNvPr id="9" name="Google Shape;273;p29" descr=" 23">
            <a:extLst>
              <a:ext uri="{FF2B5EF4-FFF2-40B4-BE49-F238E27FC236}">
                <a16:creationId xmlns:a16="http://schemas.microsoft.com/office/drawing/2014/main" id="{C401FB2F-7E5F-6E4F-9EE0-A99C9575B970}"/>
              </a:ext>
            </a:extLst>
          </p:cNvPr>
          <p:cNvSpPr txBox="1">
            <a:spLocks/>
          </p:cNvSpPr>
          <p:nvPr/>
        </p:nvSpPr>
        <p:spPr>
          <a:xfrm>
            <a:off x="2528066" y="2157254"/>
            <a:ext cx="257696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2 BSc + 1 MSc</a:t>
            </a:r>
          </a:p>
        </p:txBody>
      </p:sp>
    </p:spTree>
    <p:extLst>
      <p:ext uri="{BB962C8B-B14F-4D97-AF65-F5344CB8AC3E}">
        <p14:creationId xmlns:p14="http://schemas.microsoft.com/office/powerpoint/2010/main" val="140134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68;p29" descr=" 25">
            <a:extLst>
              <a:ext uri="{FF2B5EF4-FFF2-40B4-BE49-F238E27FC236}">
                <a16:creationId xmlns:a16="http://schemas.microsoft.com/office/drawing/2014/main" id="{E499C11F-AFF7-D14C-96FB-E48BA5E8EDCF}"/>
              </a:ext>
            </a:extLst>
          </p:cNvPr>
          <p:cNvSpPr txBox="1">
            <a:spLocks/>
          </p:cNvSpPr>
          <p:nvPr/>
        </p:nvSpPr>
        <p:spPr>
          <a:xfrm>
            <a:off x="2469042" y="2705835"/>
            <a:ext cx="546027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3600" dirty="0">
                <a:solidFill>
                  <a:srgbClr val="1751A6"/>
                </a:solidFill>
              </a:rPr>
              <a:t>8 PAPERS REVIEWED</a:t>
            </a:r>
          </a:p>
        </p:txBody>
      </p:sp>
      <p:sp>
        <p:nvSpPr>
          <p:cNvPr id="11" name="Google Shape;269;p29" descr=" 26">
            <a:extLst>
              <a:ext uri="{FF2B5EF4-FFF2-40B4-BE49-F238E27FC236}">
                <a16:creationId xmlns:a16="http://schemas.microsoft.com/office/drawing/2014/main" id="{84421DA7-F407-564A-A565-7F8E7DAD5C9B}"/>
              </a:ext>
            </a:extLst>
          </p:cNvPr>
          <p:cNvSpPr txBox="1">
            <a:spLocks/>
          </p:cNvSpPr>
          <p:nvPr/>
        </p:nvSpPr>
        <p:spPr>
          <a:xfrm>
            <a:off x="2480304" y="3344548"/>
            <a:ext cx="546027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GB" sz="1600" dirty="0"/>
              <a:t>3 as primary reviewer  +  5 as sub-reviewer</a:t>
            </a:r>
          </a:p>
        </p:txBody>
      </p:sp>
      <p:sp>
        <p:nvSpPr>
          <p:cNvPr id="6" name="Google Shape;272;p29" descr=" 31">
            <a:extLst>
              <a:ext uri="{FF2B5EF4-FFF2-40B4-BE49-F238E27FC236}">
                <a16:creationId xmlns:a16="http://schemas.microsoft.com/office/drawing/2014/main" id="{60C49E9E-6E19-B942-A73C-FE79C5995460}"/>
              </a:ext>
            </a:extLst>
          </p:cNvPr>
          <p:cNvSpPr txBox="1">
            <a:spLocks/>
          </p:cNvSpPr>
          <p:nvPr/>
        </p:nvSpPr>
        <p:spPr>
          <a:xfrm>
            <a:off x="2514171" y="405822"/>
            <a:ext cx="3461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57 CREDITS</a:t>
            </a:r>
          </a:p>
        </p:txBody>
      </p:sp>
      <p:sp>
        <p:nvSpPr>
          <p:cNvPr id="7" name="Google Shape;273;p29" descr=" 32">
            <a:extLst>
              <a:ext uri="{FF2B5EF4-FFF2-40B4-BE49-F238E27FC236}">
                <a16:creationId xmlns:a16="http://schemas.microsoft.com/office/drawing/2014/main" id="{539E5136-B054-0842-9FB9-B9876DB5353C}"/>
              </a:ext>
            </a:extLst>
          </p:cNvPr>
          <p:cNvSpPr txBox="1">
            <a:spLocks/>
          </p:cNvSpPr>
          <p:nvPr/>
        </p:nvSpPr>
        <p:spPr>
          <a:xfrm>
            <a:off x="2514171" y="1016730"/>
            <a:ext cx="346191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10 courses completed</a:t>
            </a:r>
          </a:p>
        </p:txBody>
      </p:sp>
      <p:sp>
        <p:nvSpPr>
          <p:cNvPr id="8" name="Google Shape;272;p29" descr=" 22">
            <a:extLst>
              <a:ext uri="{FF2B5EF4-FFF2-40B4-BE49-F238E27FC236}">
                <a16:creationId xmlns:a16="http://schemas.microsoft.com/office/drawing/2014/main" id="{154BAABC-3869-7741-8DF3-B676D596C4A3}"/>
              </a:ext>
            </a:extLst>
          </p:cNvPr>
          <p:cNvSpPr txBox="1">
            <a:spLocks/>
          </p:cNvSpPr>
          <p:nvPr/>
        </p:nvSpPr>
        <p:spPr>
          <a:xfrm>
            <a:off x="2502909" y="1522769"/>
            <a:ext cx="3889736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3 SUPERVISIONS</a:t>
            </a:r>
          </a:p>
        </p:txBody>
      </p:sp>
      <p:sp>
        <p:nvSpPr>
          <p:cNvPr id="9" name="Google Shape;273;p29" descr=" 23">
            <a:extLst>
              <a:ext uri="{FF2B5EF4-FFF2-40B4-BE49-F238E27FC236}">
                <a16:creationId xmlns:a16="http://schemas.microsoft.com/office/drawing/2014/main" id="{C401FB2F-7E5F-6E4F-9EE0-A99C9575B970}"/>
              </a:ext>
            </a:extLst>
          </p:cNvPr>
          <p:cNvSpPr txBox="1">
            <a:spLocks/>
          </p:cNvSpPr>
          <p:nvPr/>
        </p:nvSpPr>
        <p:spPr>
          <a:xfrm>
            <a:off x="2528066" y="2157254"/>
            <a:ext cx="257696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2 BSc + 1 MSc</a:t>
            </a:r>
          </a:p>
        </p:txBody>
      </p:sp>
    </p:spTree>
    <p:extLst>
      <p:ext uri="{BB962C8B-B14F-4D97-AF65-F5344CB8AC3E}">
        <p14:creationId xmlns:p14="http://schemas.microsoft.com/office/powerpoint/2010/main" val="350742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68;p29" descr=" 25">
            <a:extLst>
              <a:ext uri="{FF2B5EF4-FFF2-40B4-BE49-F238E27FC236}">
                <a16:creationId xmlns:a16="http://schemas.microsoft.com/office/drawing/2014/main" id="{E499C11F-AFF7-D14C-96FB-E48BA5E8EDCF}"/>
              </a:ext>
            </a:extLst>
          </p:cNvPr>
          <p:cNvSpPr txBox="1">
            <a:spLocks/>
          </p:cNvSpPr>
          <p:nvPr/>
        </p:nvSpPr>
        <p:spPr>
          <a:xfrm>
            <a:off x="2469042" y="2705835"/>
            <a:ext cx="546027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3600" dirty="0">
                <a:solidFill>
                  <a:srgbClr val="1751A6"/>
                </a:solidFill>
              </a:rPr>
              <a:t>8 PAPERS REVIEWED</a:t>
            </a:r>
          </a:p>
        </p:txBody>
      </p:sp>
      <p:sp>
        <p:nvSpPr>
          <p:cNvPr id="11" name="Google Shape;269;p29" descr=" 26">
            <a:extLst>
              <a:ext uri="{FF2B5EF4-FFF2-40B4-BE49-F238E27FC236}">
                <a16:creationId xmlns:a16="http://schemas.microsoft.com/office/drawing/2014/main" id="{84421DA7-F407-564A-A565-7F8E7DAD5C9B}"/>
              </a:ext>
            </a:extLst>
          </p:cNvPr>
          <p:cNvSpPr txBox="1">
            <a:spLocks/>
          </p:cNvSpPr>
          <p:nvPr/>
        </p:nvSpPr>
        <p:spPr>
          <a:xfrm>
            <a:off x="2480304" y="3344548"/>
            <a:ext cx="546027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GB" sz="1600" dirty="0"/>
              <a:t>3 as primary reviewer  +  5 as sub-reviewer</a:t>
            </a:r>
          </a:p>
        </p:txBody>
      </p:sp>
      <p:sp>
        <p:nvSpPr>
          <p:cNvPr id="6" name="Google Shape;272;p29" descr=" 31">
            <a:extLst>
              <a:ext uri="{FF2B5EF4-FFF2-40B4-BE49-F238E27FC236}">
                <a16:creationId xmlns:a16="http://schemas.microsoft.com/office/drawing/2014/main" id="{60C49E9E-6E19-B942-A73C-FE79C5995460}"/>
              </a:ext>
            </a:extLst>
          </p:cNvPr>
          <p:cNvSpPr txBox="1">
            <a:spLocks/>
          </p:cNvSpPr>
          <p:nvPr/>
        </p:nvSpPr>
        <p:spPr>
          <a:xfrm>
            <a:off x="2514171" y="405822"/>
            <a:ext cx="3461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57 CREDITS</a:t>
            </a:r>
          </a:p>
        </p:txBody>
      </p:sp>
      <p:sp>
        <p:nvSpPr>
          <p:cNvPr id="7" name="Google Shape;273;p29" descr=" 32">
            <a:extLst>
              <a:ext uri="{FF2B5EF4-FFF2-40B4-BE49-F238E27FC236}">
                <a16:creationId xmlns:a16="http://schemas.microsoft.com/office/drawing/2014/main" id="{539E5136-B054-0842-9FB9-B9876DB5353C}"/>
              </a:ext>
            </a:extLst>
          </p:cNvPr>
          <p:cNvSpPr txBox="1">
            <a:spLocks/>
          </p:cNvSpPr>
          <p:nvPr/>
        </p:nvSpPr>
        <p:spPr>
          <a:xfrm>
            <a:off x="2514171" y="1016730"/>
            <a:ext cx="346191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10 courses completed</a:t>
            </a:r>
          </a:p>
        </p:txBody>
      </p:sp>
      <p:sp>
        <p:nvSpPr>
          <p:cNvPr id="12" name="Google Shape;272;p29" descr=" 41">
            <a:extLst>
              <a:ext uri="{FF2B5EF4-FFF2-40B4-BE49-F238E27FC236}">
                <a16:creationId xmlns:a16="http://schemas.microsoft.com/office/drawing/2014/main" id="{DC38AA34-34F9-C24F-8566-5137A8EF987C}"/>
              </a:ext>
            </a:extLst>
          </p:cNvPr>
          <p:cNvSpPr txBox="1">
            <a:spLocks/>
          </p:cNvSpPr>
          <p:nvPr/>
        </p:nvSpPr>
        <p:spPr>
          <a:xfrm>
            <a:off x="2469042" y="3879225"/>
            <a:ext cx="3461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99 CITATIONS</a:t>
            </a:r>
          </a:p>
        </p:txBody>
      </p:sp>
      <p:sp>
        <p:nvSpPr>
          <p:cNvPr id="13" name="Google Shape;273;p29" descr=" 42">
            <a:extLst>
              <a:ext uri="{FF2B5EF4-FFF2-40B4-BE49-F238E27FC236}">
                <a16:creationId xmlns:a16="http://schemas.microsoft.com/office/drawing/2014/main" id="{5E313A4B-A59D-1849-B0C3-16BF8B40B7A5}"/>
              </a:ext>
            </a:extLst>
          </p:cNvPr>
          <p:cNvSpPr txBox="1">
            <a:spLocks/>
          </p:cNvSpPr>
          <p:nvPr/>
        </p:nvSpPr>
        <p:spPr>
          <a:xfrm>
            <a:off x="2509386" y="4485295"/>
            <a:ext cx="2906427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Slow and steady wins the race</a:t>
            </a:r>
          </a:p>
        </p:txBody>
      </p:sp>
      <p:sp>
        <p:nvSpPr>
          <p:cNvPr id="8" name="Google Shape;272;p29" descr=" 22">
            <a:extLst>
              <a:ext uri="{FF2B5EF4-FFF2-40B4-BE49-F238E27FC236}">
                <a16:creationId xmlns:a16="http://schemas.microsoft.com/office/drawing/2014/main" id="{154BAABC-3869-7741-8DF3-B676D596C4A3}"/>
              </a:ext>
            </a:extLst>
          </p:cNvPr>
          <p:cNvSpPr txBox="1">
            <a:spLocks/>
          </p:cNvSpPr>
          <p:nvPr/>
        </p:nvSpPr>
        <p:spPr>
          <a:xfrm>
            <a:off x="2502909" y="1522769"/>
            <a:ext cx="3889736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3 SUPERVISIONS</a:t>
            </a:r>
          </a:p>
        </p:txBody>
      </p:sp>
      <p:sp>
        <p:nvSpPr>
          <p:cNvPr id="9" name="Google Shape;273;p29" descr=" 23">
            <a:extLst>
              <a:ext uri="{FF2B5EF4-FFF2-40B4-BE49-F238E27FC236}">
                <a16:creationId xmlns:a16="http://schemas.microsoft.com/office/drawing/2014/main" id="{C401FB2F-7E5F-6E4F-9EE0-A99C9575B970}"/>
              </a:ext>
            </a:extLst>
          </p:cNvPr>
          <p:cNvSpPr txBox="1">
            <a:spLocks/>
          </p:cNvSpPr>
          <p:nvPr/>
        </p:nvSpPr>
        <p:spPr>
          <a:xfrm>
            <a:off x="2528066" y="2157254"/>
            <a:ext cx="257696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2 BSc + 1 MSc</a:t>
            </a:r>
          </a:p>
        </p:txBody>
      </p:sp>
    </p:spTree>
    <p:extLst>
      <p:ext uri="{BB962C8B-B14F-4D97-AF65-F5344CB8AC3E}">
        <p14:creationId xmlns:p14="http://schemas.microsoft.com/office/powerpoint/2010/main" val="378885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110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0;p29" descr=" 27">
            <a:extLst>
              <a:ext uri="{FF2B5EF4-FFF2-40B4-BE49-F238E27FC236}">
                <a16:creationId xmlns:a16="http://schemas.microsoft.com/office/drawing/2014/main" id="{9874E684-195C-0F4F-8E63-063E256FF9C5}"/>
              </a:ext>
            </a:extLst>
          </p:cNvPr>
          <p:cNvSpPr txBox="1">
            <a:spLocks/>
          </p:cNvSpPr>
          <p:nvPr/>
        </p:nvSpPr>
        <p:spPr>
          <a:xfrm>
            <a:off x="2325486" y="509337"/>
            <a:ext cx="306952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3600" dirty="0">
                <a:solidFill>
                  <a:srgbClr val="1751A6"/>
                </a:solidFill>
              </a:rPr>
              <a:t>3 PROJECTS</a:t>
            </a:r>
          </a:p>
        </p:txBody>
      </p:sp>
      <p:sp>
        <p:nvSpPr>
          <p:cNvPr id="7" name="Google Shape;271;p29" descr=" 28">
            <a:extLst>
              <a:ext uri="{FF2B5EF4-FFF2-40B4-BE49-F238E27FC236}">
                <a16:creationId xmlns:a16="http://schemas.microsoft.com/office/drawing/2014/main" id="{9E30AACA-C35C-804B-85E0-52D64825084E}"/>
              </a:ext>
            </a:extLst>
          </p:cNvPr>
          <p:cNvSpPr txBox="1">
            <a:spLocks/>
          </p:cNvSpPr>
          <p:nvPr/>
        </p:nvSpPr>
        <p:spPr>
          <a:xfrm>
            <a:off x="2325487" y="1120245"/>
            <a:ext cx="399946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 err="1"/>
              <a:t>DepAnalyzer</a:t>
            </a:r>
            <a:r>
              <a:rPr lang="en-GB" sz="1600" dirty="0"/>
              <a:t>  +  </a:t>
            </a:r>
            <a:r>
              <a:rPr lang="en-GB" sz="1600" dirty="0" err="1"/>
              <a:t>DepClean</a:t>
            </a:r>
            <a:r>
              <a:rPr lang="en-GB" sz="1600" dirty="0"/>
              <a:t>  +  JDBL </a:t>
            </a:r>
          </a:p>
        </p:txBody>
      </p:sp>
    </p:spTree>
    <p:extLst>
      <p:ext uri="{BB962C8B-B14F-4D97-AF65-F5344CB8AC3E}">
        <p14:creationId xmlns:p14="http://schemas.microsoft.com/office/powerpoint/2010/main" val="109671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ADB19-789F-3D47-BEA2-EE22EEEF8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sz="2000" dirty="0"/>
              <a:t>﻿</a:t>
            </a:r>
            <a:r>
              <a:rPr lang="en-SE" sz="2000" dirty="0"/>
              <a:t>Size (in bytes) of the </a:t>
            </a:r>
            <a:r>
              <a:rPr lang="en-SE" sz="2000" b="1" dirty="0">
                <a:solidFill>
                  <a:schemeClr val="lt1"/>
                </a:solidFill>
                <a:latin typeface="JetBrains Mono" panose="020B0509020102050004" pitchFamily="49" charset="77"/>
              </a:rPr>
              <a:t>true</a:t>
            </a:r>
            <a:r>
              <a:rPr lang="en-SE" sz="2000" dirty="0"/>
              <a:t> command</a:t>
            </a:r>
            <a:endParaRPr lang="en-GB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C37A7-40F7-4642-9B9C-7C80E1383FAF}"/>
              </a:ext>
            </a:extLst>
          </p:cNvPr>
          <p:cNvSpPr/>
          <p:nvPr/>
        </p:nvSpPr>
        <p:spPr>
          <a:xfrm>
            <a:off x="2490842" y="441318"/>
            <a:ext cx="479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dirty="0" err="1">
                <a:solidFill>
                  <a:srgbClr val="999999"/>
                </a:solidFill>
                <a:latin typeface="Barlow"/>
                <a:sym typeface="Barlow"/>
              </a:rPr>
              <a:t>Holzmann</a:t>
            </a:r>
            <a:r>
              <a:rPr lang="en-GB" dirty="0">
                <a:solidFill>
                  <a:srgbClr val="999999"/>
                </a:solidFill>
                <a:latin typeface="Barlow"/>
                <a:sym typeface="Barlow"/>
              </a:rPr>
              <a:t>, G. J. (2015). Code inflation. IEEE Software, 32 (2).</a:t>
            </a:r>
          </a:p>
        </p:txBody>
      </p:sp>
      <p:grpSp>
        <p:nvGrpSpPr>
          <p:cNvPr id="24" name="Google Shape;261;p28">
            <a:extLst>
              <a:ext uri="{FF2B5EF4-FFF2-40B4-BE49-F238E27FC236}">
                <a16:creationId xmlns:a16="http://schemas.microsoft.com/office/drawing/2014/main" id="{4293C8C7-5BCE-4A46-B74E-A9991FED9C99}"/>
              </a:ext>
            </a:extLst>
          </p:cNvPr>
          <p:cNvGrpSpPr/>
          <p:nvPr/>
        </p:nvGrpSpPr>
        <p:grpSpPr>
          <a:xfrm>
            <a:off x="8034547" y="4483721"/>
            <a:ext cx="262289" cy="192310"/>
            <a:chOff x="4610450" y="3703750"/>
            <a:chExt cx="453050" cy="332175"/>
          </a:xfrm>
        </p:grpSpPr>
        <p:sp>
          <p:nvSpPr>
            <p:cNvPr id="25" name="Google Shape;262;p28">
              <a:extLst>
                <a:ext uri="{FF2B5EF4-FFF2-40B4-BE49-F238E27FC236}">
                  <a16:creationId xmlns:a16="http://schemas.microsoft.com/office/drawing/2014/main" id="{A5CC4F39-9D02-9B4F-AA93-B7A9C8A7F369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3;p28">
              <a:extLst>
                <a:ext uri="{FF2B5EF4-FFF2-40B4-BE49-F238E27FC236}">
                  <a16:creationId xmlns:a16="http://schemas.microsoft.com/office/drawing/2014/main" id="{4EA49EB0-AEDF-C740-AA67-3B5A3732529F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E2C6C85-8EF3-144B-A2A4-076869CB9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9013809"/>
              </p:ext>
            </p:extLst>
          </p:nvPr>
        </p:nvGraphicFramePr>
        <p:xfrm>
          <a:off x="2457051" y="1064381"/>
          <a:ext cx="4790094" cy="3059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B7DCEAC-0475-3A4E-9236-7395F9B72EEF}"/>
              </a:ext>
            </a:extLst>
          </p:cNvPr>
          <p:cNvSpPr/>
          <p:nvPr/>
        </p:nvSpPr>
        <p:spPr>
          <a:xfrm>
            <a:off x="3497123" y="3477404"/>
            <a:ext cx="2744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endParaRPr lang="en-SE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1CFEF7-897F-6345-BC9C-B91B38EDC0B6}"/>
              </a:ext>
            </a:extLst>
          </p:cNvPr>
          <p:cNvSpPr/>
          <p:nvPr/>
        </p:nvSpPr>
        <p:spPr>
          <a:xfrm>
            <a:off x="6445942" y="3477404"/>
            <a:ext cx="2616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</a:t>
            </a:r>
            <a:endParaRPr lang="en-SE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7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0;p29" descr=" 27">
            <a:extLst>
              <a:ext uri="{FF2B5EF4-FFF2-40B4-BE49-F238E27FC236}">
                <a16:creationId xmlns:a16="http://schemas.microsoft.com/office/drawing/2014/main" id="{9874E684-195C-0F4F-8E63-063E256FF9C5}"/>
              </a:ext>
            </a:extLst>
          </p:cNvPr>
          <p:cNvSpPr txBox="1">
            <a:spLocks/>
          </p:cNvSpPr>
          <p:nvPr/>
        </p:nvSpPr>
        <p:spPr>
          <a:xfrm>
            <a:off x="2325486" y="509337"/>
            <a:ext cx="306952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3600" dirty="0">
                <a:solidFill>
                  <a:srgbClr val="1751A6"/>
                </a:solidFill>
              </a:rPr>
              <a:t>3 PROJECTS</a:t>
            </a:r>
          </a:p>
        </p:txBody>
      </p:sp>
      <p:sp>
        <p:nvSpPr>
          <p:cNvPr id="7" name="Google Shape;271;p29" descr=" 28">
            <a:extLst>
              <a:ext uri="{FF2B5EF4-FFF2-40B4-BE49-F238E27FC236}">
                <a16:creationId xmlns:a16="http://schemas.microsoft.com/office/drawing/2014/main" id="{9E30AACA-C35C-804B-85E0-52D64825084E}"/>
              </a:ext>
            </a:extLst>
          </p:cNvPr>
          <p:cNvSpPr txBox="1">
            <a:spLocks/>
          </p:cNvSpPr>
          <p:nvPr/>
        </p:nvSpPr>
        <p:spPr>
          <a:xfrm>
            <a:off x="2325487" y="1120245"/>
            <a:ext cx="399946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 err="1"/>
              <a:t>DepAnalyzer</a:t>
            </a:r>
            <a:r>
              <a:rPr lang="en-GB" sz="1600" dirty="0"/>
              <a:t>  +  </a:t>
            </a:r>
            <a:r>
              <a:rPr lang="en-GB" sz="1600" dirty="0" err="1"/>
              <a:t>DepClean</a:t>
            </a:r>
            <a:r>
              <a:rPr lang="en-GB" sz="1600" dirty="0"/>
              <a:t>  +  JDBL </a:t>
            </a:r>
          </a:p>
        </p:txBody>
      </p:sp>
      <p:sp>
        <p:nvSpPr>
          <p:cNvPr id="8" name="Google Shape;272;p29" descr=" 38">
            <a:extLst>
              <a:ext uri="{FF2B5EF4-FFF2-40B4-BE49-F238E27FC236}">
                <a16:creationId xmlns:a16="http://schemas.microsoft.com/office/drawing/2014/main" id="{93398971-968B-6D41-A12F-D341381A4E92}"/>
              </a:ext>
            </a:extLst>
          </p:cNvPr>
          <p:cNvSpPr txBox="1">
            <a:spLocks/>
          </p:cNvSpPr>
          <p:nvPr/>
        </p:nvSpPr>
        <p:spPr>
          <a:xfrm>
            <a:off x="2314224" y="1632482"/>
            <a:ext cx="3461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10+ TRIPS</a:t>
            </a:r>
          </a:p>
        </p:txBody>
      </p:sp>
      <p:sp>
        <p:nvSpPr>
          <p:cNvPr id="9" name="Google Shape;273;p29" descr=" 39">
            <a:extLst>
              <a:ext uri="{FF2B5EF4-FFF2-40B4-BE49-F238E27FC236}">
                <a16:creationId xmlns:a16="http://schemas.microsoft.com/office/drawing/2014/main" id="{714A2D56-64BB-424A-A668-C9B6B8C23F73}"/>
              </a:ext>
            </a:extLst>
          </p:cNvPr>
          <p:cNvSpPr txBox="1">
            <a:spLocks/>
          </p:cNvSpPr>
          <p:nvPr/>
        </p:nvSpPr>
        <p:spPr>
          <a:xfrm>
            <a:off x="2393735" y="2243390"/>
            <a:ext cx="257696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4 Countries</a:t>
            </a:r>
          </a:p>
        </p:txBody>
      </p:sp>
    </p:spTree>
    <p:extLst>
      <p:ext uri="{BB962C8B-B14F-4D97-AF65-F5344CB8AC3E}">
        <p14:creationId xmlns:p14="http://schemas.microsoft.com/office/powerpoint/2010/main" val="265666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0;p29" descr=" 27">
            <a:extLst>
              <a:ext uri="{FF2B5EF4-FFF2-40B4-BE49-F238E27FC236}">
                <a16:creationId xmlns:a16="http://schemas.microsoft.com/office/drawing/2014/main" id="{9874E684-195C-0F4F-8E63-063E256FF9C5}"/>
              </a:ext>
            </a:extLst>
          </p:cNvPr>
          <p:cNvSpPr txBox="1">
            <a:spLocks/>
          </p:cNvSpPr>
          <p:nvPr/>
        </p:nvSpPr>
        <p:spPr>
          <a:xfrm>
            <a:off x="2325486" y="509337"/>
            <a:ext cx="306952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3600" dirty="0">
                <a:solidFill>
                  <a:srgbClr val="1751A6"/>
                </a:solidFill>
              </a:rPr>
              <a:t>3 PROJECTS</a:t>
            </a:r>
          </a:p>
        </p:txBody>
      </p:sp>
      <p:sp>
        <p:nvSpPr>
          <p:cNvPr id="7" name="Google Shape;271;p29" descr=" 28">
            <a:extLst>
              <a:ext uri="{FF2B5EF4-FFF2-40B4-BE49-F238E27FC236}">
                <a16:creationId xmlns:a16="http://schemas.microsoft.com/office/drawing/2014/main" id="{9E30AACA-C35C-804B-85E0-52D64825084E}"/>
              </a:ext>
            </a:extLst>
          </p:cNvPr>
          <p:cNvSpPr txBox="1">
            <a:spLocks/>
          </p:cNvSpPr>
          <p:nvPr/>
        </p:nvSpPr>
        <p:spPr>
          <a:xfrm>
            <a:off x="2325487" y="1120245"/>
            <a:ext cx="399946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 err="1"/>
              <a:t>DepAnalyzer</a:t>
            </a:r>
            <a:r>
              <a:rPr lang="en-GB" sz="1600" dirty="0"/>
              <a:t>  +  </a:t>
            </a:r>
            <a:r>
              <a:rPr lang="en-GB" sz="1600" dirty="0" err="1"/>
              <a:t>DepClean</a:t>
            </a:r>
            <a:r>
              <a:rPr lang="en-GB" sz="1600" dirty="0"/>
              <a:t>  +  JDBL </a:t>
            </a:r>
          </a:p>
        </p:txBody>
      </p:sp>
      <p:sp>
        <p:nvSpPr>
          <p:cNvPr id="8" name="Google Shape;272;p29" descr=" 38">
            <a:extLst>
              <a:ext uri="{FF2B5EF4-FFF2-40B4-BE49-F238E27FC236}">
                <a16:creationId xmlns:a16="http://schemas.microsoft.com/office/drawing/2014/main" id="{93398971-968B-6D41-A12F-D341381A4E92}"/>
              </a:ext>
            </a:extLst>
          </p:cNvPr>
          <p:cNvSpPr txBox="1">
            <a:spLocks/>
          </p:cNvSpPr>
          <p:nvPr/>
        </p:nvSpPr>
        <p:spPr>
          <a:xfrm>
            <a:off x="2314224" y="1632482"/>
            <a:ext cx="3461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10+ TRIPS</a:t>
            </a:r>
          </a:p>
        </p:txBody>
      </p:sp>
      <p:sp>
        <p:nvSpPr>
          <p:cNvPr id="9" name="Google Shape;273;p29" descr=" 39">
            <a:extLst>
              <a:ext uri="{FF2B5EF4-FFF2-40B4-BE49-F238E27FC236}">
                <a16:creationId xmlns:a16="http://schemas.microsoft.com/office/drawing/2014/main" id="{714A2D56-64BB-424A-A668-C9B6B8C23F73}"/>
              </a:ext>
            </a:extLst>
          </p:cNvPr>
          <p:cNvSpPr txBox="1">
            <a:spLocks/>
          </p:cNvSpPr>
          <p:nvPr/>
        </p:nvSpPr>
        <p:spPr>
          <a:xfrm>
            <a:off x="2393735" y="2243390"/>
            <a:ext cx="257696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4 Countries</a:t>
            </a:r>
          </a:p>
        </p:txBody>
      </p:sp>
      <p:pic>
        <p:nvPicPr>
          <p:cNvPr id="10" name="Picture 2" descr=" 2050">
            <a:extLst>
              <a:ext uri="{FF2B5EF4-FFF2-40B4-BE49-F238E27FC236}">
                <a16:creationId xmlns:a16="http://schemas.microsoft.com/office/drawing/2014/main" id="{E0A83572-0BF3-9F4D-930B-14D0FDBA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350" y="389798"/>
            <a:ext cx="2266107" cy="3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89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0;p29" descr=" 27">
            <a:extLst>
              <a:ext uri="{FF2B5EF4-FFF2-40B4-BE49-F238E27FC236}">
                <a16:creationId xmlns:a16="http://schemas.microsoft.com/office/drawing/2014/main" id="{9874E684-195C-0F4F-8E63-063E256FF9C5}"/>
              </a:ext>
            </a:extLst>
          </p:cNvPr>
          <p:cNvSpPr txBox="1">
            <a:spLocks/>
          </p:cNvSpPr>
          <p:nvPr/>
        </p:nvSpPr>
        <p:spPr>
          <a:xfrm>
            <a:off x="2325486" y="509337"/>
            <a:ext cx="306952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3600" dirty="0">
                <a:solidFill>
                  <a:srgbClr val="1751A6"/>
                </a:solidFill>
              </a:rPr>
              <a:t>3 PROJECTS</a:t>
            </a:r>
          </a:p>
        </p:txBody>
      </p:sp>
      <p:sp>
        <p:nvSpPr>
          <p:cNvPr id="7" name="Google Shape;271;p29" descr=" 28">
            <a:extLst>
              <a:ext uri="{FF2B5EF4-FFF2-40B4-BE49-F238E27FC236}">
                <a16:creationId xmlns:a16="http://schemas.microsoft.com/office/drawing/2014/main" id="{9E30AACA-C35C-804B-85E0-52D64825084E}"/>
              </a:ext>
            </a:extLst>
          </p:cNvPr>
          <p:cNvSpPr txBox="1">
            <a:spLocks/>
          </p:cNvSpPr>
          <p:nvPr/>
        </p:nvSpPr>
        <p:spPr>
          <a:xfrm>
            <a:off x="2325487" y="1120245"/>
            <a:ext cx="399946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 err="1"/>
              <a:t>DepAnalyzer</a:t>
            </a:r>
            <a:r>
              <a:rPr lang="en-GB" sz="1600" dirty="0"/>
              <a:t>  +  </a:t>
            </a:r>
            <a:r>
              <a:rPr lang="en-GB" sz="1600" dirty="0" err="1"/>
              <a:t>DepClean</a:t>
            </a:r>
            <a:r>
              <a:rPr lang="en-GB" sz="1600" dirty="0"/>
              <a:t>  +  JDBL </a:t>
            </a:r>
          </a:p>
        </p:txBody>
      </p:sp>
      <p:sp>
        <p:nvSpPr>
          <p:cNvPr id="11" name="Google Shape;272;p29" descr=" 33">
            <a:extLst>
              <a:ext uri="{FF2B5EF4-FFF2-40B4-BE49-F238E27FC236}">
                <a16:creationId xmlns:a16="http://schemas.microsoft.com/office/drawing/2014/main" id="{51408785-D5DB-3548-B289-1A535EBDA691}"/>
              </a:ext>
            </a:extLst>
          </p:cNvPr>
          <p:cNvSpPr txBox="1">
            <a:spLocks/>
          </p:cNvSpPr>
          <p:nvPr/>
        </p:nvSpPr>
        <p:spPr>
          <a:xfrm>
            <a:off x="2314224" y="2755627"/>
            <a:ext cx="6887628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50+ MERGED PRs</a:t>
            </a:r>
          </a:p>
        </p:txBody>
      </p:sp>
      <p:sp>
        <p:nvSpPr>
          <p:cNvPr id="12" name="Google Shape;273;p29" descr=" 34">
            <a:extLst>
              <a:ext uri="{FF2B5EF4-FFF2-40B4-BE49-F238E27FC236}">
                <a16:creationId xmlns:a16="http://schemas.microsoft.com/office/drawing/2014/main" id="{23F38058-C950-C24C-B9B7-367211AC3E55}"/>
              </a:ext>
            </a:extLst>
          </p:cNvPr>
          <p:cNvSpPr txBox="1">
            <a:spLocks/>
          </p:cNvSpPr>
          <p:nvPr/>
        </p:nvSpPr>
        <p:spPr>
          <a:xfrm>
            <a:off x="2325486" y="3366957"/>
            <a:ext cx="346191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Still low, more to come!</a:t>
            </a:r>
          </a:p>
        </p:txBody>
      </p:sp>
      <p:sp>
        <p:nvSpPr>
          <p:cNvPr id="8" name="Google Shape;272;p29" descr=" 38">
            <a:extLst>
              <a:ext uri="{FF2B5EF4-FFF2-40B4-BE49-F238E27FC236}">
                <a16:creationId xmlns:a16="http://schemas.microsoft.com/office/drawing/2014/main" id="{93398971-968B-6D41-A12F-D341381A4E92}"/>
              </a:ext>
            </a:extLst>
          </p:cNvPr>
          <p:cNvSpPr txBox="1">
            <a:spLocks/>
          </p:cNvSpPr>
          <p:nvPr/>
        </p:nvSpPr>
        <p:spPr>
          <a:xfrm>
            <a:off x="2314224" y="1632482"/>
            <a:ext cx="3461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10+ TRIPS</a:t>
            </a:r>
          </a:p>
        </p:txBody>
      </p:sp>
      <p:sp>
        <p:nvSpPr>
          <p:cNvPr id="9" name="Google Shape;273;p29" descr=" 39">
            <a:extLst>
              <a:ext uri="{FF2B5EF4-FFF2-40B4-BE49-F238E27FC236}">
                <a16:creationId xmlns:a16="http://schemas.microsoft.com/office/drawing/2014/main" id="{714A2D56-64BB-424A-A668-C9B6B8C23F73}"/>
              </a:ext>
            </a:extLst>
          </p:cNvPr>
          <p:cNvSpPr txBox="1">
            <a:spLocks/>
          </p:cNvSpPr>
          <p:nvPr/>
        </p:nvSpPr>
        <p:spPr>
          <a:xfrm>
            <a:off x="2393735" y="2243390"/>
            <a:ext cx="257696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4 Countries</a:t>
            </a:r>
          </a:p>
        </p:txBody>
      </p:sp>
      <p:pic>
        <p:nvPicPr>
          <p:cNvPr id="10" name="Picture 2" descr=" 2050">
            <a:extLst>
              <a:ext uri="{FF2B5EF4-FFF2-40B4-BE49-F238E27FC236}">
                <a16:creationId xmlns:a16="http://schemas.microsoft.com/office/drawing/2014/main" id="{E0A83572-0BF3-9F4D-930B-14D0FDBA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350" y="389798"/>
            <a:ext cx="2266107" cy="3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2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 descr=" 26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</a:t>
            </a:r>
            <a:endParaRPr/>
          </a:p>
        </p:txBody>
      </p:sp>
      <p:grpSp>
        <p:nvGrpSpPr>
          <p:cNvPr id="261" name="Google Shape;261;p28" descr=" 261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70;p29" descr=" 27">
            <a:extLst>
              <a:ext uri="{FF2B5EF4-FFF2-40B4-BE49-F238E27FC236}">
                <a16:creationId xmlns:a16="http://schemas.microsoft.com/office/drawing/2014/main" id="{9874E684-195C-0F4F-8E63-063E256FF9C5}"/>
              </a:ext>
            </a:extLst>
          </p:cNvPr>
          <p:cNvSpPr txBox="1">
            <a:spLocks/>
          </p:cNvSpPr>
          <p:nvPr/>
        </p:nvSpPr>
        <p:spPr>
          <a:xfrm>
            <a:off x="2325486" y="509337"/>
            <a:ext cx="306952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3600" dirty="0">
                <a:solidFill>
                  <a:srgbClr val="1751A6"/>
                </a:solidFill>
              </a:rPr>
              <a:t>3 PROJECTS</a:t>
            </a:r>
          </a:p>
        </p:txBody>
      </p:sp>
      <p:sp>
        <p:nvSpPr>
          <p:cNvPr id="7" name="Google Shape;271;p29" descr=" 28">
            <a:extLst>
              <a:ext uri="{FF2B5EF4-FFF2-40B4-BE49-F238E27FC236}">
                <a16:creationId xmlns:a16="http://schemas.microsoft.com/office/drawing/2014/main" id="{9E30AACA-C35C-804B-85E0-52D64825084E}"/>
              </a:ext>
            </a:extLst>
          </p:cNvPr>
          <p:cNvSpPr txBox="1">
            <a:spLocks/>
          </p:cNvSpPr>
          <p:nvPr/>
        </p:nvSpPr>
        <p:spPr>
          <a:xfrm>
            <a:off x="2325487" y="1120245"/>
            <a:ext cx="399946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 err="1"/>
              <a:t>DepAnalyzer</a:t>
            </a:r>
            <a:r>
              <a:rPr lang="en-GB" sz="1600" dirty="0"/>
              <a:t>  +  </a:t>
            </a:r>
            <a:r>
              <a:rPr lang="en-GB" sz="1600" dirty="0" err="1"/>
              <a:t>DepClean</a:t>
            </a:r>
            <a:r>
              <a:rPr lang="en-GB" sz="1600" dirty="0"/>
              <a:t>  +  JDBL </a:t>
            </a:r>
          </a:p>
        </p:txBody>
      </p:sp>
      <p:sp>
        <p:nvSpPr>
          <p:cNvPr id="11" name="Google Shape;272;p29" descr=" 33">
            <a:extLst>
              <a:ext uri="{FF2B5EF4-FFF2-40B4-BE49-F238E27FC236}">
                <a16:creationId xmlns:a16="http://schemas.microsoft.com/office/drawing/2014/main" id="{51408785-D5DB-3548-B289-1A535EBDA691}"/>
              </a:ext>
            </a:extLst>
          </p:cNvPr>
          <p:cNvSpPr txBox="1">
            <a:spLocks/>
          </p:cNvSpPr>
          <p:nvPr/>
        </p:nvSpPr>
        <p:spPr>
          <a:xfrm>
            <a:off x="2314224" y="2755627"/>
            <a:ext cx="6887628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50+ MERGED PRs</a:t>
            </a:r>
          </a:p>
        </p:txBody>
      </p:sp>
      <p:sp>
        <p:nvSpPr>
          <p:cNvPr id="12" name="Google Shape;273;p29" descr=" 34">
            <a:extLst>
              <a:ext uri="{FF2B5EF4-FFF2-40B4-BE49-F238E27FC236}">
                <a16:creationId xmlns:a16="http://schemas.microsoft.com/office/drawing/2014/main" id="{23F38058-C950-C24C-B9B7-367211AC3E55}"/>
              </a:ext>
            </a:extLst>
          </p:cNvPr>
          <p:cNvSpPr txBox="1">
            <a:spLocks/>
          </p:cNvSpPr>
          <p:nvPr/>
        </p:nvSpPr>
        <p:spPr>
          <a:xfrm>
            <a:off x="2325486" y="3366957"/>
            <a:ext cx="346191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Still low, more to come!</a:t>
            </a:r>
          </a:p>
        </p:txBody>
      </p:sp>
      <p:sp>
        <p:nvSpPr>
          <p:cNvPr id="8" name="Google Shape;272;p29" descr=" 38">
            <a:extLst>
              <a:ext uri="{FF2B5EF4-FFF2-40B4-BE49-F238E27FC236}">
                <a16:creationId xmlns:a16="http://schemas.microsoft.com/office/drawing/2014/main" id="{93398971-968B-6D41-A12F-D341381A4E92}"/>
              </a:ext>
            </a:extLst>
          </p:cNvPr>
          <p:cNvSpPr txBox="1">
            <a:spLocks/>
          </p:cNvSpPr>
          <p:nvPr/>
        </p:nvSpPr>
        <p:spPr>
          <a:xfrm>
            <a:off x="2314224" y="1632482"/>
            <a:ext cx="3461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10+ TRIPS</a:t>
            </a:r>
          </a:p>
        </p:txBody>
      </p:sp>
      <p:sp>
        <p:nvSpPr>
          <p:cNvPr id="9" name="Google Shape;273;p29" descr=" 39">
            <a:extLst>
              <a:ext uri="{FF2B5EF4-FFF2-40B4-BE49-F238E27FC236}">
                <a16:creationId xmlns:a16="http://schemas.microsoft.com/office/drawing/2014/main" id="{714A2D56-64BB-424A-A668-C9B6B8C23F73}"/>
              </a:ext>
            </a:extLst>
          </p:cNvPr>
          <p:cNvSpPr txBox="1">
            <a:spLocks/>
          </p:cNvSpPr>
          <p:nvPr/>
        </p:nvSpPr>
        <p:spPr>
          <a:xfrm>
            <a:off x="2393735" y="2243390"/>
            <a:ext cx="257696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4 Countries</a:t>
            </a:r>
          </a:p>
        </p:txBody>
      </p:sp>
      <p:pic>
        <p:nvPicPr>
          <p:cNvPr id="10" name="Picture 2" descr=" 2050">
            <a:extLst>
              <a:ext uri="{FF2B5EF4-FFF2-40B4-BE49-F238E27FC236}">
                <a16:creationId xmlns:a16="http://schemas.microsoft.com/office/drawing/2014/main" id="{E0A83572-0BF3-9F4D-930B-14D0FDBA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350" y="389798"/>
            <a:ext cx="2266107" cy="346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72;p29" descr=" 35">
            <a:extLst>
              <a:ext uri="{FF2B5EF4-FFF2-40B4-BE49-F238E27FC236}">
                <a16:creationId xmlns:a16="http://schemas.microsoft.com/office/drawing/2014/main" id="{1258A0DF-1CF6-C341-93FD-E3ABADF79361}"/>
              </a:ext>
            </a:extLst>
          </p:cNvPr>
          <p:cNvSpPr txBox="1">
            <a:spLocks/>
          </p:cNvSpPr>
          <p:nvPr/>
        </p:nvSpPr>
        <p:spPr>
          <a:xfrm>
            <a:off x="2314224" y="3862141"/>
            <a:ext cx="5950076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3600" dirty="0">
                <a:solidFill>
                  <a:srgbClr val="1751A6"/>
                </a:solidFill>
              </a:rPr>
              <a:t>12 PRESENTATIONS</a:t>
            </a:r>
          </a:p>
        </p:txBody>
      </p:sp>
      <p:sp>
        <p:nvSpPr>
          <p:cNvPr id="14" name="Google Shape;273;p29" descr=" 36">
            <a:extLst>
              <a:ext uri="{FF2B5EF4-FFF2-40B4-BE49-F238E27FC236}">
                <a16:creationId xmlns:a16="http://schemas.microsoft.com/office/drawing/2014/main" id="{F1594E4D-22BE-6345-8861-8C52387805F6}"/>
              </a:ext>
            </a:extLst>
          </p:cNvPr>
          <p:cNvSpPr txBox="1">
            <a:spLocks/>
          </p:cNvSpPr>
          <p:nvPr/>
        </p:nvSpPr>
        <p:spPr>
          <a:xfrm>
            <a:off x="2314224" y="4473049"/>
            <a:ext cx="559484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▪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▫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○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■"/>
              <a:defRPr sz="2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GB" sz="1600" dirty="0"/>
              <a:t>e.g., SL, FOSDEM’21</a:t>
            </a:r>
          </a:p>
        </p:txBody>
      </p:sp>
    </p:spTree>
    <p:extLst>
      <p:ext uri="{BB962C8B-B14F-4D97-AF65-F5344CB8AC3E}">
        <p14:creationId xmlns:p14="http://schemas.microsoft.com/office/powerpoint/2010/main" val="302701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>
            <a:spLocks noGrp="1"/>
          </p:cNvSpPr>
          <p:nvPr>
            <p:ph type="ctrTitle" idx="4294967295"/>
          </p:nvPr>
        </p:nvSpPr>
        <p:spPr>
          <a:xfrm>
            <a:off x="1883056" y="1619795"/>
            <a:ext cx="7048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rgbClr val="1751A6"/>
                </a:solidFill>
              </a:rPr>
              <a:t>1 BABY</a:t>
            </a:r>
            <a:endParaRPr sz="8000" dirty="0">
              <a:solidFill>
                <a:srgbClr val="1751A6"/>
              </a:solidFill>
            </a:endParaRPr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4294967295"/>
          </p:nvPr>
        </p:nvSpPr>
        <p:spPr>
          <a:xfrm>
            <a:off x="2008847" y="2666040"/>
            <a:ext cx="7048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The greatest challenge!</a:t>
            </a:r>
            <a:endParaRPr sz="20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</a:t>
            </a:r>
            <a:endParaRPr/>
          </a:p>
        </p:txBody>
      </p:sp>
      <p:grpSp>
        <p:nvGrpSpPr>
          <p:cNvPr id="261" name="Google Shape;261;p28"/>
          <p:cNvGrpSpPr/>
          <p:nvPr/>
        </p:nvGrpSpPr>
        <p:grpSpPr>
          <a:xfrm>
            <a:off x="1089787" y="666836"/>
            <a:ext cx="361896" cy="265341"/>
            <a:chOff x="4610450" y="3703750"/>
            <a:chExt cx="453050" cy="332175"/>
          </a:xfrm>
        </p:grpSpPr>
        <p:sp>
          <p:nvSpPr>
            <p:cNvPr id="262" name="Google Shape;262;p2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878638-676F-8745-BDA4-65A38CA69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791" b="8760"/>
          <a:stretch/>
        </p:blipFill>
        <p:spPr bwMode="auto">
          <a:xfrm>
            <a:off x="5614093" y="844496"/>
            <a:ext cx="2324006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14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66</a:t>
            </a:r>
            <a:endParaRPr/>
          </a:p>
        </p:txBody>
      </p:sp>
      <p:sp>
        <p:nvSpPr>
          <p:cNvPr id="365" name="Google Shape;365;p36"/>
          <p:cNvSpPr txBox="1">
            <a:spLocks noGrp="1"/>
          </p:cNvSpPr>
          <p:nvPr>
            <p:ph type="ctrTitle" idx="4294967295"/>
          </p:nvPr>
        </p:nvSpPr>
        <p:spPr>
          <a:xfrm>
            <a:off x="1504677" y="569850"/>
            <a:ext cx="7245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1751A6"/>
                </a:solidFill>
              </a:rPr>
              <a:t>THANKS!</a:t>
            </a:r>
            <a:endParaRPr sz="9600" dirty="0">
              <a:solidFill>
                <a:srgbClr val="1751A6"/>
              </a:solidFill>
            </a:endParaRPr>
          </a:p>
        </p:txBody>
      </p:sp>
      <p:sp>
        <p:nvSpPr>
          <p:cNvPr id="366" name="Google Shape;366;p36"/>
          <p:cNvSpPr txBox="1">
            <a:spLocks noGrp="1"/>
          </p:cNvSpPr>
          <p:nvPr>
            <p:ph type="subTitle" idx="4294967295"/>
          </p:nvPr>
        </p:nvSpPr>
        <p:spPr>
          <a:xfrm>
            <a:off x="1557975" y="1777100"/>
            <a:ext cx="7192200" cy="19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/>
              <a:t>Any questions?</a:t>
            </a:r>
            <a:endParaRPr sz="3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</a:t>
            </a:r>
            <a:endParaRPr dirty="0"/>
          </a:p>
          <a:p>
            <a:pPr lvl="0">
              <a:buSzPct val="125000"/>
            </a:pPr>
            <a:r>
              <a:rPr lang="en" sz="2000" dirty="0">
                <a:hlinkClick r:id="rId3"/>
              </a:rPr>
              <a:t>cesarsv@kth.se</a:t>
            </a:r>
            <a:r>
              <a:rPr lang="en" sz="2000" dirty="0"/>
              <a:t> </a:t>
            </a:r>
          </a:p>
          <a:p>
            <a:pPr lvl="0">
              <a:buSzPct val="125000"/>
            </a:pPr>
            <a:r>
              <a:rPr lang="en-GB" sz="2000" dirty="0">
                <a:hlinkClick r:id="rId4"/>
              </a:rPr>
              <a:t>https://www.cesarsotovalero.net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8625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ctrTitle" idx="4294967295"/>
          </p:nvPr>
        </p:nvSpPr>
        <p:spPr>
          <a:xfrm>
            <a:off x="2114675" y="1175057"/>
            <a:ext cx="5455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1751A6"/>
                </a:solidFill>
              </a:rPr>
              <a:t>SOFTWARE</a:t>
            </a:r>
            <a:br>
              <a:rPr lang="en" sz="6000" dirty="0">
                <a:solidFill>
                  <a:srgbClr val="1751A6"/>
                </a:solidFill>
              </a:rPr>
            </a:br>
            <a:r>
              <a:rPr lang="en" sz="6000" dirty="0">
                <a:solidFill>
                  <a:srgbClr val="1751A6"/>
                </a:solidFill>
              </a:rPr>
              <a:t>BLOAT</a:t>
            </a:r>
            <a:endParaRPr sz="6000" dirty="0">
              <a:solidFill>
                <a:srgbClr val="1751A6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4294967295"/>
          </p:nvPr>
        </p:nvSpPr>
        <p:spPr>
          <a:xfrm>
            <a:off x="2114675" y="3024971"/>
            <a:ext cx="5696754" cy="1318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2400" dirty="0"/>
              <a:t>Code that is packaged in an application but that is not necessary for building and running the application.</a:t>
            </a:r>
            <a:endParaRPr sz="2200"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49DDBC-D567-C948-9B8B-7BEC6FD7C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166992" y="1137921"/>
            <a:ext cx="1719103" cy="171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8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ctrTitle" idx="4294967295"/>
          </p:nvPr>
        </p:nvSpPr>
        <p:spPr>
          <a:xfrm>
            <a:off x="2114675" y="1175057"/>
            <a:ext cx="5455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1751A6"/>
                </a:solidFill>
              </a:rPr>
              <a:t>IT IS A</a:t>
            </a:r>
            <a:br>
              <a:rPr lang="en" sz="6000" dirty="0">
                <a:solidFill>
                  <a:srgbClr val="1751A6"/>
                </a:solidFill>
              </a:rPr>
            </a:br>
            <a:r>
              <a:rPr lang="en" sz="6000" dirty="0">
                <a:solidFill>
                  <a:srgbClr val="1751A6"/>
                </a:solidFill>
              </a:rPr>
              <a:t>PROBLEM</a:t>
            </a:r>
            <a:endParaRPr sz="6000" dirty="0">
              <a:solidFill>
                <a:srgbClr val="1751A6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4294967295"/>
          </p:nvPr>
        </p:nvSpPr>
        <p:spPr>
          <a:xfrm>
            <a:off x="2114675" y="3024971"/>
            <a:ext cx="5696754" cy="1318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GB" sz="2000" dirty="0"/>
              <a:t>For size</a:t>
            </a:r>
          </a:p>
          <a:p>
            <a:pPr marL="342900" indent="-342900"/>
            <a:r>
              <a:rPr lang="en-GB" sz="2000" dirty="0"/>
              <a:t>For security</a:t>
            </a:r>
          </a:p>
          <a:p>
            <a:pPr marL="342900" indent="-342900"/>
            <a:r>
              <a:rPr lang="en-GB" sz="2000" dirty="0"/>
              <a:t>For maintenance</a:t>
            </a:r>
          </a:p>
          <a:p>
            <a:pPr marL="342900" indent="-342900"/>
            <a:r>
              <a:rPr lang="en-GB" sz="2000" dirty="0"/>
              <a:t>For performance</a:t>
            </a:r>
            <a:endParaRPr sz="2000"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6" name="Google Shape;143;p20">
            <a:extLst>
              <a:ext uri="{FF2B5EF4-FFF2-40B4-BE49-F238E27FC236}">
                <a16:creationId xmlns:a16="http://schemas.microsoft.com/office/drawing/2014/main" id="{80A497E5-94FB-5E4D-AB63-D6658170EF66}"/>
              </a:ext>
            </a:extLst>
          </p:cNvPr>
          <p:cNvSpPr/>
          <p:nvPr/>
        </p:nvSpPr>
        <p:spPr>
          <a:xfrm>
            <a:off x="7546367" y="2571750"/>
            <a:ext cx="270635" cy="2584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44;p20">
            <a:extLst>
              <a:ext uri="{FF2B5EF4-FFF2-40B4-BE49-F238E27FC236}">
                <a16:creationId xmlns:a16="http://schemas.microsoft.com/office/drawing/2014/main" id="{AB876177-3BB0-DD43-86A8-CB7CAD7A5781}"/>
              </a:ext>
            </a:extLst>
          </p:cNvPr>
          <p:cNvGrpSpPr/>
          <p:nvPr/>
        </p:nvGrpSpPr>
        <p:grpSpPr>
          <a:xfrm>
            <a:off x="7221330" y="1138512"/>
            <a:ext cx="1159475" cy="1159800"/>
            <a:chOff x="6654650" y="3665275"/>
            <a:chExt cx="409100" cy="409125"/>
          </a:xfrm>
        </p:grpSpPr>
        <p:sp>
          <p:nvSpPr>
            <p:cNvPr id="8" name="Google Shape;145;p20">
              <a:extLst>
                <a:ext uri="{FF2B5EF4-FFF2-40B4-BE49-F238E27FC236}">
                  <a16:creationId xmlns:a16="http://schemas.microsoft.com/office/drawing/2014/main" id="{90FF48DB-9112-9C4B-A338-E0BD72750F85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6;p20">
              <a:extLst>
                <a:ext uri="{FF2B5EF4-FFF2-40B4-BE49-F238E27FC236}">
                  <a16:creationId xmlns:a16="http://schemas.microsoft.com/office/drawing/2014/main" id="{16CC627C-CBA2-E64A-8A2E-787AF47A7C68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oogle Shape;147;p20">
            <a:extLst>
              <a:ext uri="{FF2B5EF4-FFF2-40B4-BE49-F238E27FC236}">
                <a16:creationId xmlns:a16="http://schemas.microsoft.com/office/drawing/2014/main" id="{1930EB78-F1ED-224F-865D-9E78EA1ADFE8}"/>
              </a:ext>
            </a:extLst>
          </p:cNvPr>
          <p:cNvGrpSpPr/>
          <p:nvPr/>
        </p:nvGrpSpPr>
        <p:grpSpPr>
          <a:xfrm rot="1057075">
            <a:off x="6145806" y="2148768"/>
            <a:ext cx="766043" cy="766145"/>
            <a:chOff x="570875" y="4322250"/>
            <a:chExt cx="443300" cy="443325"/>
          </a:xfrm>
        </p:grpSpPr>
        <p:sp>
          <p:nvSpPr>
            <p:cNvPr id="11" name="Google Shape;148;p20">
              <a:extLst>
                <a:ext uri="{FF2B5EF4-FFF2-40B4-BE49-F238E27FC236}">
                  <a16:creationId xmlns:a16="http://schemas.microsoft.com/office/drawing/2014/main" id="{1FFBECBE-41D3-E34C-A565-A2C42E424440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49;p20">
              <a:extLst>
                <a:ext uri="{FF2B5EF4-FFF2-40B4-BE49-F238E27FC236}">
                  <a16:creationId xmlns:a16="http://schemas.microsoft.com/office/drawing/2014/main" id="{26B6BF75-9800-C646-84D7-AF3D5FCFBD09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;p20">
              <a:extLst>
                <a:ext uri="{FF2B5EF4-FFF2-40B4-BE49-F238E27FC236}">
                  <a16:creationId xmlns:a16="http://schemas.microsoft.com/office/drawing/2014/main" id="{B0FA0506-6903-5440-B99A-D294F3E8D06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1;p20">
              <a:extLst>
                <a:ext uri="{FF2B5EF4-FFF2-40B4-BE49-F238E27FC236}">
                  <a16:creationId xmlns:a16="http://schemas.microsoft.com/office/drawing/2014/main" id="{9F99C053-A887-C342-B7B9-6C2A491C84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2;p20">
            <a:extLst>
              <a:ext uri="{FF2B5EF4-FFF2-40B4-BE49-F238E27FC236}">
                <a16:creationId xmlns:a16="http://schemas.microsoft.com/office/drawing/2014/main" id="{B7F42801-EAA8-ED4E-865C-F31AEA517497}"/>
              </a:ext>
            </a:extLst>
          </p:cNvPr>
          <p:cNvSpPr/>
          <p:nvPr/>
        </p:nvSpPr>
        <p:spPr>
          <a:xfrm rot="2466613">
            <a:off x="6072105" y="1310957"/>
            <a:ext cx="376022" cy="35903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53;p20">
            <a:extLst>
              <a:ext uri="{FF2B5EF4-FFF2-40B4-BE49-F238E27FC236}">
                <a16:creationId xmlns:a16="http://schemas.microsoft.com/office/drawing/2014/main" id="{92B72DA7-621D-974C-BF0F-D0C05BE364D5}"/>
              </a:ext>
            </a:extLst>
          </p:cNvPr>
          <p:cNvSpPr/>
          <p:nvPr/>
        </p:nvSpPr>
        <p:spPr>
          <a:xfrm rot="-1609020">
            <a:off x="6760801" y="1485118"/>
            <a:ext cx="270586" cy="25836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4;p20">
            <a:extLst>
              <a:ext uri="{FF2B5EF4-FFF2-40B4-BE49-F238E27FC236}">
                <a16:creationId xmlns:a16="http://schemas.microsoft.com/office/drawing/2014/main" id="{9BC5E39E-E5B5-D940-80B1-F978D50437B4}"/>
              </a:ext>
            </a:extLst>
          </p:cNvPr>
          <p:cNvSpPr/>
          <p:nvPr/>
        </p:nvSpPr>
        <p:spPr>
          <a:xfrm rot="2926409">
            <a:off x="8491494" y="1908056"/>
            <a:ext cx="202625" cy="19347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55;p20">
            <a:extLst>
              <a:ext uri="{FF2B5EF4-FFF2-40B4-BE49-F238E27FC236}">
                <a16:creationId xmlns:a16="http://schemas.microsoft.com/office/drawing/2014/main" id="{FC30F4CA-DCFF-0540-B277-C877A1486808}"/>
              </a:ext>
            </a:extLst>
          </p:cNvPr>
          <p:cNvSpPr/>
          <p:nvPr/>
        </p:nvSpPr>
        <p:spPr>
          <a:xfrm rot="-1609718">
            <a:off x="7448049" y="516195"/>
            <a:ext cx="182572" cy="17432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5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 descr=" 317"/>
          <p:cNvSpPr txBox="1">
            <a:spLocks noGrp="1"/>
          </p:cNvSpPr>
          <p:nvPr>
            <p:ph type="body" idx="1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indent="-285750">
              <a:buChar char=" "/>
            </a:pPr>
            <a:r>
              <a:rPr lang="en-GB" sz="1400"/>
              <a:t>                                                                               </a:t>
            </a:r>
            <a:endParaRPr lang="en-SE" sz="1400" dirty="0"/>
          </a:p>
        </p:txBody>
      </p:sp>
      <p:sp>
        <p:nvSpPr>
          <p:cNvPr id="318" name="Google Shape;318;p32" descr=" 31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grpSp>
        <p:nvGrpSpPr>
          <p:cNvPr id="33" name="Google Shape;766;p49" descr=" 33">
            <a:extLst>
              <a:ext uri="{FF2B5EF4-FFF2-40B4-BE49-F238E27FC236}">
                <a16:creationId xmlns:a16="http://schemas.microsoft.com/office/drawing/2014/main" id="{930456E0-EEB6-C347-8B5D-4B76E4A55805}"/>
              </a:ext>
            </a:extLst>
          </p:cNvPr>
          <p:cNvGrpSpPr/>
          <p:nvPr/>
        </p:nvGrpSpPr>
        <p:grpSpPr>
          <a:xfrm>
            <a:off x="8046181" y="4430428"/>
            <a:ext cx="205721" cy="245144"/>
            <a:chOff x="1246775" y="910975"/>
            <a:chExt cx="439650" cy="523900"/>
          </a:xfrm>
          <a:solidFill>
            <a:schemeClr val="bg1"/>
          </a:solidFill>
        </p:grpSpPr>
        <p:sp>
          <p:nvSpPr>
            <p:cNvPr id="34" name="Google Shape;767;p49">
              <a:extLst>
                <a:ext uri="{FF2B5EF4-FFF2-40B4-BE49-F238E27FC236}">
                  <a16:creationId xmlns:a16="http://schemas.microsoft.com/office/drawing/2014/main" id="{1748A2C3-1945-2045-8685-134B0179990B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8;p49">
              <a:extLst>
                <a:ext uri="{FF2B5EF4-FFF2-40B4-BE49-F238E27FC236}">
                  <a16:creationId xmlns:a16="http://schemas.microsoft.com/office/drawing/2014/main" id="{88091F49-9ADE-6C43-98B2-A20DD199FB6E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769;p49">
              <a:extLst>
                <a:ext uri="{FF2B5EF4-FFF2-40B4-BE49-F238E27FC236}">
                  <a16:creationId xmlns:a16="http://schemas.microsoft.com/office/drawing/2014/main" id="{6E758FD8-A326-2848-86AD-536E7D031039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14;p47" descr=" 16">
            <a:extLst>
              <a:ext uri="{FF2B5EF4-FFF2-40B4-BE49-F238E27FC236}">
                <a16:creationId xmlns:a16="http://schemas.microsoft.com/office/drawing/2014/main" id="{2D5FE513-1449-FA49-AEBD-42C1B8CBC8A8}"/>
              </a:ext>
            </a:extLst>
          </p:cNvPr>
          <p:cNvSpPr/>
          <p:nvPr/>
        </p:nvSpPr>
        <p:spPr>
          <a:xfrm>
            <a:off x="1521105" y="331608"/>
            <a:ext cx="7282200" cy="373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615;p47" descr=" 17">
            <a:extLst>
              <a:ext uri="{FF2B5EF4-FFF2-40B4-BE49-F238E27FC236}">
                <a16:creationId xmlns:a16="http://schemas.microsoft.com/office/drawing/2014/main" id="{AA14B81D-CD2C-7C4B-B53A-D924533F5B02}"/>
              </a:ext>
            </a:extLst>
          </p:cNvPr>
          <p:cNvCxnSpPr/>
          <p:nvPr/>
        </p:nvCxnSpPr>
        <p:spPr>
          <a:xfrm>
            <a:off x="16728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616;p47" descr=" 18">
            <a:extLst>
              <a:ext uri="{FF2B5EF4-FFF2-40B4-BE49-F238E27FC236}">
                <a16:creationId xmlns:a16="http://schemas.microsoft.com/office/drawing/2014/main" id="{97EF1490-C472-5146-A443-CF40003398AA}"/>
              </a:ext>
            </a:extLst>
          </p:cNvPr>
          <p:cNvCxnSpPr/>
          <p:nvPr/>
        </p:nvCxnSpPr>
        <p:spPr>
          <a:xfrm>
            <a:off x="18245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17;p47" descr=" 19">
            <a:extLst>
              <a:ext uri="{FF2B5EF4-FFF2-40B4-BE49-F238E27FC236}">
                <a16:creationId xmlns:a16="http://schemas.microsoft.com/office/drawing/2014/main" id="{3810E27A-5F0F-3342-AAE1-3D09079748BE}"/>
              </a:ext>
            </a:extLst>
          </p:cNvPr>
          <p:cNvCxnSpPr/>
          <p:nvPr/>
        </p:nvCxnSpPr>
        <p:spPr>
          <a:xfrm>
            <a:off x="197624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618;p47" descr=" 20">
            <a:extLst>
              <a:ext uri="{FF2B5EF4-FFF2-40B4-BE49-F238E27FC236}">
                <a16:creationId xmlns:a16="http://schemas.microsoft.com/office/drawing/2014/main" id="{252CE75A-D55C-694C-A8BC-7EDFB5AB9022}"/>
              </a:ext>
            </a:extLst>
          </p:cNvPr>
          <p:cNvCxnSpPr/>
          <p:nvPr/>
        </p:nvCxnSpPr>
        <p:spPr>
          <a:xfrm>
            <a:off x="21279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619;p47" descr=" 21">
            <a:extLst>
              <a:ext uri="{FF2B5EF4-FFF2-40B4-BE49-F238E27FC236}">
                <a16:creationId xmlns:a16="http://schemas.microsoft.com/office/drawing/2014/main" id="{8F4C0A9E-A8F3-BB4E-B9B3-735DCFA59EBF}"/>
              </a:ext>
            </a:extLst>
          </p:cNvPr>
          <p:cNvCxnSpPr/>
          <p:nvPr/>
        </p:nvCxnSpPr>
        <p:spPr>
          <a:xfrm>
            <a:off x="22796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620;p47" descr=" 22">
            <a:extLst>
              <a:ext uri="{FF2B5EF4-FFF2-40B4-BE49-F238E27FC236}">
                <a16:creationId xmlns:a16="http://schemas.microsoft.com/office/drawing/2014/main" id="{C567BC22-54F9-AD46-8B9B-21C4F20E5933}"/>
              </a:ext>
            </a:extLst>
          </p:cNvPr>
          <p:cNvCxnSpPr/>
          <p:nvPr/>
        </p:nvCxnSpPr>
        <p:spPr>
          <a:xfrm>
            <a:off x="243137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621;p47" descr=" 23">
            <a:extLst>
              <a:ext uri="{FF2B5EF4-FFF2-40B4-BE49-F238E27FC236}">
                <a16:creationId xmlns:a16="http://schemas.microsoft.com/office/drawing/2014/main" id="{535CB83A-A3AE-984C-9E02-5260006F2FEA}"/>
              </a:ext>
            </a:extLst>
          </p:cNvPr>
          <p:cNvCxnSpPr/>
          <p:nvPr/>
        </p:nvCxnSpPr>
        <p:spPr>
          <a:xfrm>
            <a:off x="25830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22;p47" descr=" 24">
            <a:extLst>
              <a:ext uri="{FF2B5EF4-FFF2-40B4-BE49-F238E27FC236}">
                <a16:creationId xmlns:a16="http://schemas.microsoft.com/office/drawing/2014/main" id="{CC21AF90-2F9B-6B41-884D-00DF32753310}"/>
              </a:ext>
            </a:extLst>
          </p:cNvPr>
          <p:cNvCxnSpPr/>
          <p:nvPr/>
        </p:nvCxnSpPr>
        <p:spPr>
          <a:xfrm>
            <a:off x="27347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23;p47" descr=" 25">
            <a:extLst>
              <a:ext uri="{FF2B5EF4-FFF2-40B4-BE49-F238E27FC236}">
                <a16:creationId xmlns:a16="http://schemas.microsoft.com/office/drawing/2014/main" id="{4C0EEFF6-C6D7-784D-9679-FEC880136BF4}"/>
              </a:ext>
            </a:extLst>
          </p:cNvPr>
          <p:cNvCxnSpPr/>
          <p:nvPr/>
        </p:nvCxnSpPr>
        <p:spPr>
          <a:xfrm>
            <a:off x="288650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624;p47" descr=" 26">
            <a:extLst>
              <a:ext uri="{FF2B5EF4-FFF2-40B4-BE49-F238E27FC236}">
                <a16:creationId xmlns:a16="http://schemas.microsoft.com/office/drawing/2014/main" id="{0E3965B0-BE38-1849-AF1B-A9B7D7D515E6}"/>
              </a:ext>
            </a:extLst>
          </p:cNvPr>
          <p:cNvCxnSpPr/>
          <p:nvPr/>
        </p:nvCxnSpPr>
        <p:spPr>
          <a:xfrm>
            <a:off x="303821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625;p47" descr=" 27">
            <a:extLst>
              <a:ext uri="{FF2B5EF4-FFF2-40B4-BE49-F238E27FC236}">
                <a16:creationId xmlns:a16="http://schemas.microsoft.com/office/drawing/2014/main" id="{F28A4105-83BD-1247-859F-6F6B9023EC5C}"/>
              </a:ext>
            </a:extLst>
          </p:cNvPr>
          <p:cNvCxnSpPr/>
          <p:nvPr/>
        </p:nvCxnSpPr>
        <p:spPr>
          <a:xfrm>
            <a:off x="318992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626;p47" descr=" 28">
            <a:extLst>
              <a:ext uri="{FF2B5EF4-FFF2-40B4-BE49-F238E27FC236}">
                <a16:creationId xmlns:a16="http://schemas.microsoft.com/office/drawing/2014/main" id="{1C022924-1A0E-5947-A9A8-2CE8B2A59832}"/>
              </a:ext>
            </a:extLst>
          </p:cNvPr>
          <p:cNvCxnSpPr/>
          <p:nvPr/>
        </p:nvCxnSpPr>
        <p:spPr>
          <a:xfrm>
            <a:off x="334163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627;p47" descr=" 30">
            <a:extLst>
              <a:ext uri="{FF2B5EF4-FFF2-40B4-BE49-F238E27FC236}">
                <a16:creationId xmlns:a16="http://schemas.microsoft.com/office/drawing/2014/main" id="{FEC66073-C745-2C4F-A393-CE9DE33E5F84}"/>
              </a:ext>
            </a:extLst>
          </p:cNvPr>
          <p:cNvCxnSpPr/>
          <p:nvPr/>
        </p:nvCxnSpPr>
        <p:spPr>
          <a:xfrm>
            <a:off x="349334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628;p47" descr=" 31">
            <a:extLst>
              <a:ext uri="{FF2B5EF4-FFF2-40B4-BE49-F238E27FC236}">
                <a16:creationId xmlns:a16="http://schemas.microsoft.com/office/drawing/2014/main" id="{14806A2D-42C3-8D45-965E-74F16E7E0B90}"/>
              </a:ext>
            </a:extLst>
          </p:cNvPr>
          <p:cNvCxnSpPr/>
          <p:nvPr/>
        </p:nvCxnSpPr>
        <p:spPr>
          <a:xfrm>
            <a:off x="364505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629;p47" descr=" 32">
            <a:extLst>
              <a:ext uri="{FF2B5EF4-FFF2-40B4-BE49-F238E27FC236}">
                <a16:creationId xmlns:a16="http://schemas.microsoft.com/office/drawing/2014/main" id="{D94C9565-8522-CC4C-977E-383E7C4B6537}"/>
              </a:ext>
            </a:extLst>
          </p:cNvPr>
          <p:cNvCxnSpPr/>
          <p:nvPr/>
        </p:nvCxnSpPr>
        <p:spPr>
          <a:xfrm>
            <a:off x="379676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630;p47" descr=" 37">
            <a:extLst>
              <a:ext uri="{FF2B5EF4-FFF2-40B4-BE49-F238E27FC236}">
                <a16:creationId xmlns:a16="http://schemas.microsoft.com/office/drawing/2014/main" id="{3273B2A8-AE1A-F54F-A469-F1141057E816}"/>
              </a:ext>
            </a:extLst>
          </p:cNvPr>
          <p:cNvCxnSpPr/>
          <p:nvPr/>
        </p:nvCxnSpPr>
        <p:spPr>
          <a:xfrm>
            <a:off x="394847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631;p47" descr=" 38">
            <a:extLst>
              <a:ext uri="{FF2B5EF4-FFF2-40B4-BE49-F238E27FC236}">
                <a16:creationId xmlns:a16="http://schemas.microsoft.com/office/drawing/2014/main" id="{5C328A9C-9BAD-C841-9F25-3C3D6D074B25}"/>
              </a:ext>
            </a:extLst>
          </p:cNvPr>
          <p:cNvCxnSpPr/>
          <p:nvPr/>
        </p:nvCxnSpPr>
        <p:spPr>
          <a:xfrm>
            <a:off x="41001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632;p47" descr=" 39">
            <a:extLst>
              <a:ext uri="{FF2B5EF4-FFF2-40B4-BE49-F238E27FC236}">
                <a16:creationId xmlns:a16="http://schemas.microsoft.com/office/drawing/2014/main" id="{832E6369-2C89-7B43-9DFA-1B3BB731933A}"/>
              </a:ext>
            </a:extLst>
          </p:cNvPr>
          <p:cNvCxnSpPr/>
          <p:nvPr/>
        </p:nvCxnSpPr>
        <p:spPr>
          <a:xfrm>
            <a:off x="425189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633;p47" descr=" 40">
            <a:extLst>
              <a:ext uri="{FF2B5EF4-FFF2-40B4-BE49-F238E27FC236}">
                <a16:creationId xmlns:a16="http://schemas.microsoft.com/office/drawing/2014/main" id="{AA2F7A82-02C3-194F-8D1A-0B4265FF0CEE}"/>
              </a:ext>
            </a:extLst>
          </p:cNvPr>
          <p:cNvCxnSpPr/>
          <p:nvPr/>
        </p:nvCxnSpPr>
        <p:spPr>
          <a:xfrm>
            <a:off x="440360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634;p47" descr=" 41">
            <a:extLst>
              <a:ext uri="{FF2B5EF4-FFF2-40B4-BE49-F238E27FC236}">
                <a16:creationId xmlns:a16="http://schemas.microsoft.com/office/drawing/2014/main" id="{6BF86A22-ED65-2344-A456-FDB7A8BA87FA}"/>
              </a:ext>
            </a:extLst>
          </p:cNvPr>
          <p:cNvCxnSpPr/>
          <p:nvPr/>
        </p:nvCxnSpPr>
        <p:spPr>
          <a:xfrm>
            <a:off x="45553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635;p47" descr=" 42">
            <a:extLst>
              <a:ext uri="{FF2B5EF4-FFF2-40B4-BE49-F238E27FC236}">
                <a16:creationId xmlns:a16="http://schemas.microsoft.com/office/drawing/2014/main" id="{FD29DA68-FD4D-6B4B-B57A-8974FCE248D3}"/>
              </a:ext>
            </a:extLst>
          </p:cNvPr>
          <p:cNvCxnSpPr/>
          <p:nvPr/>
        </p:nvCxnSpPr>
        <p:spPr>
          <a:xfrm>
            <a:off x="470701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636;p47" descr=" 43">
            <a:extLst>
              <a:ext uri="{FF2B5EF4-FFF2-40B4-BE49-F238E27FC236}">
                <a16:creationId xmlns:a16="http://schemas.microsoft.com/office/drawing/2014/main" id="{88F585BC-F941-D34A-B05E-26190D5822C7}"/>
              </a:ext>
            </a:extLst>
          </p:cNvPr>
          <p:cNvCxnSpPr/>
          <p:nvPr/>
        </p:nvCxnSpPr>
        <p:spPr>
          <a:xfrm>
            <a:off x="485872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637;p47" descr=" 44">
            <a:extLst>
              <a:ext uri="{FF2B5EF4-FFF2-40B4-BE49-F238E27FC236}">
                <a16:creationId xmlns:a16="http://schemas.microsoft.com/office/drawing/2014/main" id="{12058983-8676-9546-B392-1FFB73F580ED}"/>
              </a:ext>
            </a:extLst>
          </p:cNvPr>
          <p:cNvCxnSpPr/>
          <p:nvPr/>
        </p:nvCxnSpPr>
        <p:spPr>
          <a:xfrm>
            <a:off x="50104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638;p47" descr=" 45">
            <a:extLst>
              <a:ext uri="{FF2B5EF4-FFF2-40B4-BE49-F238E27FC236}">
                <a16:creationId xmlns:a16="http://schemas.microsoft.com/office/drawing/2014/main" id="{EDAC861B-6212-1A46-B34F-E1920C4ED51D}"/>
              </a:ext>
            </a:extLst>
          </p:cNvPr>
          <p:cNvCxnSpPr/>
          <p:nvPr/>
        </p:nvCxnSpPr>
        <p:spPr>
          <a:xfrm>
            <a:off x="53138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639;p47" descr=" 46">
            <a:extLst>
              <a:ext uri="{FF2B5EF4-FFF2-40B4-BE49-F238E27FC236}">
                <a16:creationId xmlns:a16="http://schemas.microsoft.com/office/drawing/2014/main" id="{5F0D9C5A-A1E3-BE42-9471-27BF5CA486FD}"/>
              </a:ext>
            </a:extLst>
          </p:cNvPr>
          <p:cNvCxnSpPr/>
          <p:nvPr/>
        </p:nvCxnSpPr>
        <p:spPr>
          <a:xfrm>
            <a:off x="546558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640;p47" descr=" 47">
            <a:extLst>
              <a:ext uri="{FF2B5EF4-FFF2-40B4-BE49-F238E27FC236}">
                <a16:creationId xmlns:a16="http://schemas.microsoft.com/office/drawing/2014/main" id="{166705B7-4343-654C-AE4E-527E21103BD0}"/>
              </a:ext>
            </a:extLst>
          </p:cNvPr>
          <p:cNvCxnSpPr/>
          <p:nvPr/>
        </p:nvCxnSpPr>
        <p:spPr>
          <a:xfrm>
            <a:off x="561729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641;p47" descr=" 48">
            <a:extLst>
              <a:ext uri="{FF2B5EF4-FFF2-40B4-BE49-F238E27FC236}">
                <a16:creationId xmlns:a16="http://schemas.microsoft.com/office/drawing/2014/main" id="{F81FB0C6-AC08-8344-BFA6-B6137E242E5C}"/>
              </a:ext>
            </a:extLst>
          </p:cNvPr>
          <p:cNvCxnSpPr/>
          <p:nvPr/>
        </p:nvCxnSpPr>
        <p:spPr>
          <a:xfrm>
            <a:off x="57690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642;p47" descr=" 49">
            <a:extLst>
              <a:ext uri="{FF2B5EF4-FFF2-40B4-BE49-F238E27FC236}">
                <a16:creationId xmlns:a16="http://schemas.microsoft.com/office/drawing/2014/main" id="{74ED0B55-7247-CB41-9C4E-9E369998934E}"/>
              </a:ext>
            </a:extLst>
          </p:cNvPr>
          <p:cNvCxnSpPr/>
          <p:nvPr/>
        </p:nvCxnSpPr>
        <p:spPr>
          <a:xfrm>
            <a:off x="592071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643;p47" descr=" 50">
            <a:extLst>
              <a:ext uri="{FF2B5EF4-FFF2-40B4-BE49-F238E27FC236}">
                <a16:creationId xmlns:a16="http://schemas.microsoft.com/office/drawing/2014/main" id="{8B7FFF7E-6114-3C42-9CBF-5A59897D6E9D}"/>
              </a:ext>
            </a:extLst>
          </p:cNvPr>
          <p:cNvCxnSpPr/>
          <p:nvPr/>
        </p:nvCxnSpPr>
        <p:spPr>
          <a:xfrm>
            <a:off x="607242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644;p47" descr=" 51">
            <a:extLst>
              <a:ext uri="{FF2B5EF4-FFF2-40B4-BE49-F238E27FC236}">
                <a16:creationId xmlns:a16="http://schemas.microsoft.com/office/drawing/2014/main" id="{712D5523-E55D-EF45-B9AA-EA541804417D}"/>
              </a:ext>
            </a:extLst>
          </p:cNvPr>
          <p:cNvCxnSpPr/>
          <p:nvPr/>
        </p:nvCxnSpPr>
        <p:spPr>
          <a:xfrm>
            <a:off x="62241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645;p47" descr=" 52">
            <a:extLst>
              <a:ext uri="{FF2B5EF4-FFF2-40B4-BE49-F238E27FC236}">
                <a16:creationId xmlns:a16="http://schemas.microsoft.com/office/drawing/2014/main" id="{34CF46F5-79EA-5047-BF7A-4F11347C48FF}"/>
              </a:ext>
            </a:extLst>
          </p:cNvPr>
          <p:cNvCxnSpPr/>
          <p:nvPr/>
        </p:nvCxnSpPr>
        <p:spPr>
          <a:xfrm>
            <a:off x="637584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646;p47" descr=" 53">
            <a:extLst>
              <a:ext uri="{FF2B5EF4-FFF2-40B4-BE49-F238E27FC236}">
                <a16:creationId xmlns:a16="http://schemas.microsoft.com/office/drawing/2014/main" id="{F2F7D432-F07B-D341-8D5B-633080063417}"/>
              </a:ext>
            </a:extLst>
          </p:cNvPr>
          <p:cNvCxnSpPr/>
          <p:nvPr/>
        </p:nvCxnSpPr>
        <p:spPr>
          <a:xfrm>
            <a:off x="652755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647;p47" descr=" 54">
            <a:extLst>
              <a:ext uri="{FF2B5EF4-FFF2-40B4-BE49-F238E27FC236}">
                <a16:creationId xmlns:a16="http://schemas.microsoft.com/office/drawing/2014/main" id="{434DB595-989A-814C-B8D7-DAE8E49E8A87}"/>
              </a:ext>
            </a:extLst>
          </p:cNvPr>
          <p:cNvCxnSpPr/>
          <p:nvPr/>
        </p:nvCxnSpPr>
        <p:spPr>
          <a:xfrm>
            <a:off x="667926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648;p47" descr=" 55">
            <a:extLst>
              <a:ext uri="{FF2B5EF4-FFF2-40B4-BE49-F238E27FC236}">
                <a16:creationId xmlns:a16="http://schemas.microsoft.com/office/drawing/2014/main" id="{B46DF82F-C042-FE41-8B60-AA670182D186}"/>
              </a:ext>
            </a:extLst>
          </p:cNvPr>
          <p:cNvCxnSpPr/>
          <p:nvPr/>
        </p:nvCxnSpPr>
        <p:spPr>
          <a:xfrm>
            <a:off x="683097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649;p47" descr=" 56">
            <a:extLst>
              <a:ext uri="{FF2B5EF4-FFF2-40B4-BE49-F238E27FC236}">
                <a16:creationId xmlns:a16="http://schemas.microsoft.com/office/drawing/2014/main" id="{24A70DB8-256D-7548-A68A-AE07B69F1731}"/>
              </a:ext>
            </a:extLst>
          </p:cNvPr>
          <p:cNvCxnSpPr/>
          <p:nvPr/>
        </p:nvCxnSpPr>
        <p:spPr>
          <a:xfrm>
            <a:off x="698268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650;p47" descr=" 57">
            <a:extLst>
              <a:ext uri="{FF2B5EF4-FFF2-40B4-BE49-F238E27FC236}">
                <a16:creationId xmlns:a16="http://schemas.microsoft.com/office/drawing/2014/main" id="{DE626105-A5A1-EA4E-84A3-EB49B322B0BE}"/>
              </a:ext>
            </a:extLst>
          </p:cNvPr>
          <p:cNvCxnSpPr/>
          <p:nvPr/>
        </p:nvCxnSpPr>
        <p:spPr>
          <a:xfrm>
            <a:off x="713439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651;p47" descr=" 58">
            <a:extLst>
              <a:ext uri="{FF2B5EF4-FFF2-40B4-BE49-F238E27FC236}">
                <a16:creationId xmlns:a16="http://schemas.microsoft.com/office/drawing/2014/main" id="{C827BF12-61FB-F54F-A7FD-42B8D13B4225}"/>
              </a:ext>
            </a:extLst>
          </p:cNvPr>
          <p:cNvCxnSpPr/>
          <p:nvPr/>
        </p:nvCxnSpPr>
        <p:spPr>
          <a:xfrm>
            <a:off x="728610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652;p47" descr=" 59">
            <a:extLst>
              <a:ext uri="{FF2B5EF4-FFF2-40B4-BE49-F238E27FC236}">
                <a16:creationId xmlns:a16="http://schemas.microsoft.com/office/drawing/2014/main" id="{E31EEAA1-BEB3-B240-AE40-B7A6043F5C1B}"/>
              </a:ext>
            </a:extLst>
          </p:cNvPr>
          <p:cNvCxnSpPr/>
          <p:nvPr/>
        </p:nvCxnSpPr>
        <p:spPr>
          <a:xfrm>
            <a:off x="743781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53;p47" descr=" 60">
            <a:extLst>
              <a:ext uri="{FF2B5EF4-FFF2-40B4-BE49-F238E27FC236}">
                <a16:creationId xmlns:a16="http://schemas.microsoft.com/office/drawing/2014/main" id="{021D2E0B-BBEA-7944-966C-27842D053FC2}"/>
              </a:ext>
            </a:extLst>
          </p:cNvPr>
          <p:cNvCxnSpPr/>
          <p:nvPr/>
        </p:nvCxnSpPr>
        <p:spPr>
          <a:xfrm>
            <a:off x="75895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54;p47" descr=" 61">
            <a:extLst>
              <a:ext uri="{FF2B5EF4-FFF2-40B4-BE49-F238E27FC236}">
                <a16:creationId xmlns:a16="http://schemas.microsoft.com/office/drawing/2014/main" id="{1DC3D551-FEE4-194A-8A9E-D3FAD494EE74}"/>
              </a:ext>
            </a:extLst>
          </p:cNvPr>
          <p:cNvCxnSpPr/>
          <p:nvPr/>
        </p:nvCxnSpPr>
        <p:spPr>
          <a:xfrm>
            <a:off x="77412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55;p47" descr=" 62">
            <a:extLst>
              <a:ext uri="{FF2B5EF4-FFF2-40B4-BE49-F238E27FC236}">
                <a16:creationId xmlns:a16="http://schemas.microsoft.com/office/drawing/2014/main" id="{C1D36564-0A02-554C-8909-7D63569058BE}"/>
              </a:ext>
            </a:extLst>
          </p:cNvPr>
          <p:cNvCxnSpPr/>
          <p:nvPr/>
        </p:nvCxnSpPr>
        <p:spPr>
          <a:xfrm>
            <a:off x="789294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56;p47" descr=" 63">
            <a:extLst>
              <a:ext uri="{FF2B5EF4-FFF2-40B4-BE49-F238E27FC236}">
                <a16:creationId xmlns:a16="http://schemas.microsoft.com/office/drawing/2014/main" id="{07DB3642-2E24-F74E-8A2A-CF8848F573C3}"/>
              </a:ext>
            </a:extLst>
          </p:cNvPr>
          <p:cNvCxnSpPr/>
          <p:nvPr/>
        </p:nvCxnSpPr>
        <p:spPr>
          <a:xfrm>
            <a:off x="80446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57;p47" descr=" 64">
            <a:extLst>
              <a:ext uri="{FF2B5EF4-FFF2-40B4-BE49-F238E27FC236}">
                <a16:creationId xmlns:a16="http://schemas.microsoft.com/office/drawing/2014/main" id="{DCFF6DB0-8178-324A-9023-BE78C8E78092}"/>
              </a:ext>
            </a:extLst>
          </p:cNvPr>
          <p:cNvCxnSpPr/>
          <p:nvPr/>
        </p:nvCxnSpPr>
        <p:spPr>
          <a:xfrm>
            <a:off x="81963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8;p47" descr=" 65">
            <a:extLst>
              <a:ext uri="{FF2B5EF4-FFF2-40B4-BE49-F238E27FC236}">
                <a16:creationId xmlns:a16="http://schemas.microsoft.com/office/drawing/2014/main" id="{65C44FEF-767A-D445-900D-4A862A413283}"/>
              </a:ext>
            </a:extLst>
          </p:cNvPr>
          <p:cNvCxnSpPr/>
          <p:nvPr/>
        </p:nvCxnSpPr>
        <p:spPr>
          <a:xfrm>
            <a:off x="834807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59;p47" descr=" 66">
            <a:extLst>
              <a:ext uri="{FF2B5EF4-FFF2-40B4-BE49-F238E27FC236}">
                <a16:creationId xmlns:a16="http://schemas.microsoft.com/office/drawing/2014/main" id="{6C295678-9CA5-EE4A-A0BD-FF9FC06A5EB3}"/>
              </a:ext>
            </a:extLst>
          </p:cNvPr>
          <p:cNvCxnSpPr/>
          <p:nvPr/>
        </p:nvCxnSpPr>
        <p:spPr>
          <a:xfrm>
            <a:off x="84997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60;p47" descr=" 67">
            <a:extLst>
              <a:ext uri="{FF2B5EF4-FFF2-40B4-BE49-F238E27FC236}">
                <a16:creationId xmlns:a16="http://schemas.microsoft.com/office/drawing/2014/main" id="{FF06D37E-935A-E844-A047-0AD1D1061F62}"/>
              </a:ext>
            </a:extLst>
          </p:cNvPr>
          <p:cNvCxnSpPr/>
          <p:nvPr/>
        </p:nvCxnSpPr>
        <p:spPr>
          <a:xfrm>
            <a:off x="86514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61;p47" descr=" 68">
            <a:extLst>
              <a:ext uri="{FF2B5EF4-FFF2-40B4-BE49-F238E27FC236}">
                <a16:creationId xmlns:a16="http://schemas.microsoft.com/office/drawing/2014/main" id="{E84DF881-18EE-1C4E-AA4F-746756FAC484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5162035" y="331608"/>
            <a:ext cx="170" cy="37966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83;p47" descr=" 69">
            <a:extLst>
              <a:ext uri="{FF2B5EF4-FFF2-40B4-BE49-F238E27FC236}">
                <a16:creationId xmlns:a16="http://schemas.microsoft.com/office/drawing/2014/main" id="{5618D8F9-2013-3842-B93C-03EA290A40DC}"/>
              </a:ext>
            </a:extLst>
          </p:cNvPr>
          <p:cNvCxnSpPr/>
          <p:nvPr/>
        </p:nvCxnSpPr>
        <p:spPr>
          <a:xfrm>
            <a:off x="5162137" y="331608"/>
            <a:ext cx="0" cy="3733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0" name="Google Shape;684;p47" descr=" 70">
            <a:extLst>
              <a:ext uri="{FF2B5EF4-FFF2-40B4-BE49-F238E27FC236}">
                <a16:creationId xmlns:a16="http://schemas.microsoft.com/office/drawing/2014/main" id="{DA22D1F8-801B-B244-BACC-8F9F7198FAD1}"/>
              </a:ext>
            </a:extLst>
          </p:cNvPr>
          <p:cNvCxnSpPr/>
          <p:nvPr/>
        </p:nvCxnSpPr>
        <p:spPr>
          <a:xfrm>
            <a:off x="1521105" y="2198297"/>
            <a:ext cx="728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1" name="Google Shape;685;p47" descr=" 71">
            <a:extLst>
              <a:ext uri="{FF2B5EF4-FFF2-40B4-BE49-F238E27FC236}">
                <a16:creationId xmlns:a16="http://schemas.microsoft.com/office/drawing/2014/main" id="{F347E633-0DD4-5749-A561-A18844F61D9C}"/>
              </a:ext>
            </a:extLst>
          </p:cNvPr>
          <p:cNvSpPr txBox="1"/>
          <p:nvPr/>
        </p:nvSpPr>
        <p:spPr>
          <a:xfrm rot="-5400000">
            <a:off x="877234" y="2124865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" name="Google Shape;686;p47" descr=" 72">
            <a:extLst>
              <a:ext uri="{FF2B5EF4-FFF2-40B4-BE49-F238E27FC236}">
                <a16:creationId xmlns:a16="http://schemas.microsoft.com/office/drawing/2014/main" id="{0F2833AC-724A-704D-AF6C-A8EB243971C6}"/>
              </a:ext>
            </a:extLst>
          </p:cNvPr>
          <p:cNvSpPr txBox="1"/>
          <p:nvPr/>
        </p:nvSpPr>
        <p:spPr>
          <a:xfrm rot="5400000">
            <a:off x="8305884" y="212501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" name="Google Shape;687;p47" descr=" 73">
            <a:extLst>
              <a:ext uri="{FF2B5EF4-FFF2-40B4-BE49-F238E27FC236}">
                <a16:creationId xmlns:a16="http://schemas.microsoft.com/office/drawing/2014/main" id="{ABB3A58B-6674-4946-A294-6E883BE437B6}"/>
              </a:ext>
            </a:extLst>
          </p:cNvPr>
          <p:cNvSpPr txBox="1"/>
          <p:nvPr/>
        </p:nvSpPr>
        <p:spPr>
          <a:xfrm>
            <a:off x="4591643" y="4064964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DOMAIN SPECIFIC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" name="Google Shape;688;p47" descr=" 74">
            <a:extLst>
              <a:ext uri="{FF2B5EF4-FFF2-40B4-BE49-F238E27FC236}">
                <a16:creationId xmlns:a16="http://schemas.microsoft.com/office/drawing/2014/main" id="{696EA788-8CC2-874D-8F0C-C8E27B1A06EF}"/>
              </a:ext>
            </a:extLst>
          </p:cNvPr>
          <p:cNvSpPr txBox="1"/>
          <p:nvPr/>
        </p:nvSpPr>
        <p:spPr>
          <a:xfrm>
            <a:off x="4591598" y="18498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GENERIC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" name="Google Shape;611;p47" descr=" 76">
            <a:extLst>
              <a:ext uri="{FF2B5EF4-FFF2-40B4-BE49-F238E27FC236}">
                <a16:creationId xmlns:a16="http://schemas.microsoft.com/office/drawing/2014/main" id="{9B0A81F8-28AA-BA4D-8E82-9AF1F75E58EA}"/>
              </a:ext>
            </a:extLst>
          </p:cNvPr>
          <p:cNvSpPr txBox="1">
            <a:spLocks/>
          </p:cNvSpPr>
          <p:nvPr/>
        </p:nvSpPr>
        <p:spPr>
          <a:xfrm>
            <a:off x="1266900" y="-80684"/>
            <a:ext cx="3209154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200" dirty="0">
                <a:solidFill>
                  <a:schemeClr val="dk1"/>
                </a:solidFill>
              </a:rPr>
              <a:t>STATE-OF-THE-ART MATRIX</a:t>
            </a:r>
          </a:p>
        </p:txBody>
      </p:sp>
    </p:spTree>
    <p:extLst>
      <p:ext uri="{BB962C8B-B14F-4D97-AF65-F5344CB8AC3E}">
        <p14:creationId xmlns:p14="http://schemas.microsoft.com/office/powerpoint/2010/main" val="312481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 descr=" 317"/>
          <p:cNvSpPr txBox="1">
            <a:spLocks noGrp="1"/>
          </p:cNvSpPr>
          <p:nvPr>
            <p:ph type="body" idx="1"/>
          </p:nvPr>
        </p:nvSpPr>
        <p:spPr>
          <a:xfrm>
            <a:off x="1182200" y="4356200"/>
            <a:ext cx="717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0"/>
            <a:r>
              <a:rPr lang="en-GB" sz="1400">
                <a:latin typeface="Barlow" pitchFamily="2" charset="77"/>
              </a:rPr>
              <a:t>Jiang et. al., JRed: Program Customization and Bloatware Mitigation [COMSAC’16]</a:t>
            </a:r>
            <a:endParaRPr lang="en-SE" sz="1400" dirty="0"/>
          </a:p>
        </p:txBody>
      </p:sp>
      <p:sp>
        <p:nvSpPr>
          <p:cNvPr id="318" name="Google Shape;318;p32" descr=" 31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grpSp>
        <p:nvGrpSpPr>
          <p:cNvPr id="33" name="Google Shape;766;p49" descr=" 33">
            <a:extLst>
              <a:ext uri="{FF2B5EF4-FFF2-40B4-BE49-F238E27FC236}">
                <a16:creationId xmlns:a16="http://schemas.microsoft.com/office/drawing/2014/main" id="{930456E0-EEB6-C347-8B5D-4B76E4A55805}"/>
              </a:ext>
            </a:extLst>
          </p:cNvPr>
          <p:cNvGrpSpPr/>
          <p:nvPr/>
        </p:nvGrpSpPr>
        <p:grpSpPr>
          <a:xfrm>
            <a:off x="8046181" y="4430428"/>
            <a:ext cx="205721" cy="245144"/>
            <a:chOff x="1246775" y="910975"/>
            <a:chExt cx="439650" cy="523900"/>
          </a:xfrm>
          <a:solidFill>
            <a:schemeClr val="bg1"/>
          </a:solidFill>
        </p:grpSpPr>
        <p:sp>
          <p:nvSpPr>
            <p:cNvPr id="34" name="Google Shape;767;p49">
              <a:extLst>
                <a:ext uri="{FF2B5EF4-FFF2-40B4-BE49-F238E27FC236}">
                  <a16:creationId xmlns:a16="http://schemas.microsoft.com/office/drawing/2014/main" id="{1748A2C3-1945-2045-8685-134B0179990B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8;p49">
              <a:extLst>
                <a:ext uri="{FF2B5EF4-FFF2-40B4-BE49-F238E27FC236}">
                  <a16:creationId xmlns:a16="http://schemas.microsoft.com/office/drawing/2014/main" id="{88091F49-9ADE-6C43-98B2-A20DD199FB6E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769;p49">
              <a:extLst>
                <a:ext uri="{FF2B5EF4-FFF2-40B4-BE49-F238E27FC236}">
                  <a16:creationId xmlns:a16="http://schemas.microsoft.com/office/drawing/2014/main" id="{6E758FD8-A326-2848-86AD-536E7D031039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14;p47" descr=" 16">
            <a:extLst>
              <a:ext uri="{FF2B5EF4-FFF2-40B4-BE49-F238E27FC236}">
                <a16:creationId xmlns:a16="http://schemas.microsoft.com/office/drawing/2014/main" id="{2D5FE513-1449-FA49-AEBD-42C1B8CBC8A8}"/>
              </a:ext>
            </a:extLst>
          </p:cNvPr>
          <p:cNvSpPr/>
          <p:nvPr/>
        </p:nvSpPr>
        <p:spPr>
          <a:xfrm>
            <a:off x="1521105" y="331608"/>
            <a:ext cx="7282200" cy="373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615;p47" descr=" 17">
            <a:extLst>
              <a:ext uri="{FF2B5EF4-FFF2-40B4-BE49-F238E27FC236}">
                <a16:creationId xmlns:a16="http://schemas.microsoft.com/office/drawing/2014/main" id="{AA14B81D-CD2C-7C4B-B53A-D924533F5B02}"/>
              </a:ext>
            </a:extLst>
          </p:cNvPr>
          <p:cNvCxnSpPr/>
          <p:nvPr/>
        </p:nvCxnSpPr>
        <p:spPr>
          <a:xfrm>
            <a:off x="16728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616;p47" descr=" 18">
            <a:extLst>
              <a:ext uri="{FF2B5EF4-FFF2-40B4-BE49-F238E27FC236}">
                <a16:creationId xmlns:a16="http://schemas.microsoft.com/office/drawing/2014/main" id="{97EF1490-C472-5146-A443-CF40003398AA}"/>
              </a:ext>
            </a:extLst>
          </p:cNvPr>
          <p:cNvCxnSpPr/>
          <p:nvPr/>
        </p:nvCxnSpPr>
        <p:spPr>
          <a:xfrm>
            <a:off x="18245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17;p47" descr=" 19">
            <a:extLst>
              <a:ext uri="{FF2B5EF4-FFF2-40B4-BE49-F238E27FC236}">
                <a16:creationId xmlns:a16="http://schemas.microsoft.com/office/drawing/2014/main" id="{3810E27A-5F0F-3342-AAE1-3D09079748BE}"/>
              </a:ext>
            </a:extLst>
          </p:cNvPr>
          <p:cNvCxnSpPr/>
          <p:nvPr/>
        </p:nvCxnSpPr>
        <p:spPr>
          <a:xfrm>
            <a:off x="197624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618;p47" descr=" 20">
            <a:extLst>
              <a:ext uri="{FF2B5EF4-FFF2-40B4-BE49-F238E27FC236}">
                <a16:creationId xmlns:a16="http://schemas.microsoft.com/office/drawing/2014/main" id="{252CE75A-D55C-694C-A8BC-7EDFB5AB9022}"/>
              </a:ext>
            </a:extLst>
          </p:cNvPr>
          <p:cNvCxnSpPr/>
          <p:nvPr/>
        </p:nvCxnSpPr>
        <p:spPr>
          <a:xfrm>
            <a:off x="21279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619;p47" descr=" 21">
            <a:extLst>
              <a:ext uri="{FF2B5EF4-FFF2-40B4-BE49-F238E27FC236}">
                <a16:creationId xmlns:a16="http://schemas.microsoft.com/office/drawing/2014/main" id="{8F4C0A9E-A8F3-BB4E-B9B3-735DCFA59EBF}"/>
              </a:ext>
            </a:extLst>
          </p:cNvPr>
          <p:cNvCxnSpPr/>
          <p:nvPr/>
        </p:nvCxnSpPr>
        <p:spPr>
          <a:xfrm>
            <a:off x="22796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620;p47" descr=" 22">
            <a:extLst>
              <a:ext uri="{FF2B5EF4-FFF2-40B4-BE49-F238E27FC236}">
                <a16:creationId xmlns:a16="http://schemas.microsoft.com/office/drawing/2014/main" id="{C567BC22-54F9-AD46-8B9B-21C4F20E5933}"/>
              </a:ext>
            </a:extLst>
          </p:cNvPr>
          <p:cNvCxnSpPr/>
          <p:nvPr/>
        </p:nvCxnSpPr>
        <p:spPr>
          <a:xfrm>
            <a:off x="243137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621;p47" descr=" 23">
            <a:extLst>
              <a:ext uri="{FF2B5EF4-FFF2-40B4-BE49-F238E27FC236}">
                <a16:creationId xmlns:a16="http://schemas.microsoft.com/office/drawing/2014/main" id="{535CB83A-A3AE-984C-9E02-5260006F2FEA}"/>
              </a:ext>
            </a:extLst>
          </p:cNvPr>
          <p:cNvCxnSpPr/>
          <p:nvPr/>
        </p:nvCxnSpPr>
        <p:spPr>
          <a:xfrm>
            <a:off x="25830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22;p47" descr=" 24">
            <a:extLst>
              <a:ext uri="{FF2B5EF4-FFF2-40B4-BE49-F238E27FC236}">
                <a16:creationId xmlns:a16="http://schemas.microsoft.com/office/drawing/2014/main" id="{CC21AF90-2F9B-6B41-884D-00DF32753310}"/>
              </a:ext>
            </a:extLst>
          </p:cNvPr>
          <p:cNvCxnSpPr/>
          <p:nvPr/>
        </p:nvCxnSpPr>
        <p:spPr>
          <a:xfrm>
            <a:off x="27347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23;p47" descr=" 25">
            <a:extLst>
              <a:ext uri="{FF2B5EF4-FFF2-40B4-BE49-F238E27FC236}">
                <a16:creationId xmlns:a16="http://schemas.microsoft.com/office/drawing/2014/main" id="{4C0EEFF6-C6D7-784D-9679-FEC880136BF4}"/>
              </a:ext>
            </a:extLst>
          </p:cNvPr>
          <p:cNvCxnSpPr/>
          <p:nvPr/>
        </p:nvCxnSpPr>
        <p:spPr>
          <a:xfrm>
            <a:off x="288650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624;p47" descr=" 26">
            <a:extLst>
              <a:ext uri="{FF2B5EF4-FFF2-40B4-BE49-F238E27FC236}">
                <a16:creationId xmlns:a16="http://schemas.microsoft.com/office/drawing/2014/main" id="{0E3965B0-BE38-1849-AF1B-A9B7D7D515E6}"/>
              </a:ext>
            </a:extLst>
          </p:cNvPr>
          <p:cNvCxnSpPr/>
          <p:nvPr/>
        </p:nvCxnSpPr>
        <p:spPr>
          <a:xfrm>
            <a:off x="303821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625;p47" descr=" 27">
            <a:extLst>
              <a:ext uri="{FF2B5EF4-FFF2-40B4-BE49-F238E27FC236}">
                <a16:creationId xmlns:a16="http://schemas.microsoft.com/office/drawing/2014/main" id="{F28A4105-83BD-1247-859F-6F6B9023EC5C}"/>
              </a:ext>
            </a:extLst>
          </p:cNvPr>
          <p:cNvCxnSpPr/>
          <p:nvPr/>
        </p:nvCxnSpPr>
        <p:spPr>
          <a:xfrm>
            <a:off x="318992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626;p47" descr=" 28">
            <a:extLst>
              <a:ext uri="{FF2B5EF4-FFF2-40B4-BE49-F238E27FC236}">
                <a16:creationId xmlns:a16="http://schemas.microsoft.com/office/drawing/2014/main" id="{1C022924-1A0E-5947-A9A8-2CE8B2A59832}"/>
              </a:ext>
            </a:extLst>
          </p:cNvPr>
          <p:cNvCxnSpPr/>
          <p:nvPr/>
        </p:nvCxnSpPr>
        <p:spPr>
          <a:xfrm>
            <a:off x="334163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627;p47" descr=" 30">
            <a:extLst>
              <a:ext uri="{FF2B5EF4-FFF2-40B4-BE49-F238E27FC236}">
                <a16:creationId xmlns:a16="http://schemas.microsoft.com/office/drawing/2014/main" id="{FEC66073-C745-2C4F-A393-CE9DE33E5F84}"/>
              </a:ext>
            </a:extLst>
          </p:cNvPr>
          <p:cNvCxnSpPr/>
          <p:nvPr/>
        </p:nvCxnSpPr>
        <p:spPr>
          <a:xfrm>
            <a:off x="349334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628;p47" descr=" 31">
            <a:extLst>
              <a:ext uri="{FF2B5EF4-FFF2-40B4-BE49-F238E27FC236}">
                <a16:creationId xmlns:a16="http://schemas.microsoft.com/office/drawing/2014/main" id="{14806A2D-42C3-8D45-965E-74F16E7E0B90}"/>
              </a:ext>
            </a:extLst>
          </p:cNvPr>
          <p:cNvCxnSpPr/>
          <p:nvPr/>
        </p:nvCxnSpPr>
        <p:spPr>
          <a:xfrm>
            <a:off x="364505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629;p47" descr=" 32">
            <a:extLst>
              <a:ext uri="{FF2B5EF4-FFF2-40B4-BE49-F238E27FC236}">
                <a16:creationId xmlns:a16="http://schemas.microsoft.com/office/drawing/2014/main" id="{D94C9565-8522-CC4C-977E-383E7C4B6537}"/>
              </a:ext>
            </a:extLst>
          </p:cNvPr>
          <p:cNvCxnSpPr/>
          <p:nvPr/>
        </p:nvCxnSpPr>
        <p:spPr>
          <a:xfrm>
            <a:off x="379676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630;p47" descr=" 37">
            <a:extLst>
              <a:ext uri="{FF2B5EF4-FFF2-40B4-BE49-F238E27FC236}">
                <a16:creationId xmlns:a16="http://schemas.microsoft.com/office/drawing/2014/main" id="{3273B2A8-AE1A-F54F-A469-F1141057E816}"/>
              </a:ext>
            </a:extLst>
          </p:cNvPr>
          <p:cNvCxnSpPr/>
          <p:nvPr/>
        </p:nvCxnSpPr>
        <p:spPr>
          <a:xfrm>
            <a:off x="394847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631;p47" descr=" 38">
            <a:extLst>
              <a:ext uri="{FF2B5EF4-FFF2-40B4-BE49-F238E27FC236}">
                <a16:creationId xmlns:a16="http://schemas.microsoft.com/office/drawing/2014/main" id="{5C328A9C-9BAD-C841-9F25-3C3D6D074B25}"/>
              </a:ext>
            </a:extLst>
          </p:cNvPr>
          <p:cNvCxnSpPr/>
          <p:nvPr/>
        </p:nvCxnSpPr>
        <p:spPr>
          <a:xfrm>
            <a:off x="41001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632;p47" descr=" 39">
            <a:extLst>
              <a:ext uri="{FF2B5EF4-FFF2-40B4-BE49-F238E27FC236}">
                <a16:creationId xmlns:a16="http://schemas.microsoft.com/office/drawing/2014/main" id="{832E6369-2C89-7B43-9DFA-1B3BB731933A}"/>
              </a:ext>
            </a:extLst>
          </p:cNvPr>
          <p:cNvCxnSpPr/>
          <p:nvPr/>
        </p:nvCxnSpPr>
        <p:spPr>
          <a:xfrm>
            <a:off x="425189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633;p47" descr=" 40">
            <a:extLst>
              <a:ext uri="{FF2B5EF4-FFF2-40B4-BE49-F238E27FC236}">
                <a16:creationId xmlns:a16="http://schemas.microsoft.com/office/drawing/2014/main" id="{AA2F7A82-02C3-194F-8D1A-0B4265FF0CEE}"/>
              </a:ext>
            </a:extLst>
          </p:cNvPr>
          <p:cNvCxnSpPr/>
          <p:nvPr/>
        </p:nvCxnSpPr>
        <p:spPr>
          <a:xfrm>
            <a:off x="440360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634;p47" descr=" 41">
            <a:extLst>
              <a:ext uri="{FF2B5EF4-FFF2-40B4-BE49-F238E27FC236}">
                <a16:creationId xmlns:a16="http://schemas.microsoft.com/office/drawing/2014/main" id="{6BF86A22-ED65-2344-A456-FDB7A8BA87FA}"/>
              </a:ext>
            </a:extLst>
          </p:cNvPr>
          <p:cNvCxnSpPr/>
          <p:nvPr/>
        </p:nvCxnSpPr>
        <p:spPr>
          <a:xfrm>
            <a:off x="45553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635;p47" descr=" 42">
            <a:extLst>
              <a:ext uri="{FF2B5EF4-FFF2-40B4-BE49-F238E27FC236}">
                <a16:creationId xmlns:a16="http://schemas.microsoft.com/office/drawing/2014/main" id="{FD29DA68-FD4D-6B4B-B57A-8974FCE248D3}"/>
              </a:ext>
            </a:extLst>
          </p:cNvPr>
          <p:cNvCxnSpPr/>
          <p:nvPr/>
        </p:nvCxnSpPr>
        <p:spPr>
          <a:xfrm>
            <a:off x="470701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636;p47" descr=" 43">
            <a:extLst>
              <a:ext uri="{FF2B5EF4-FFF2-40B4-BE49-F238E27FC236}">
                <a16:creationId xmlns:a16="http://schemas.microsoft.com/office/drawing/2014/main" id="{88F585BC-F941-D34A-B05E-26190D5822C7}"/>
              </a:ext>
            </a:extLst>
          </p:cNvPr>
          <p:cNvCxnSpPr/>
          <p:nvPr/>
        </p:nvCxnSpPr>
        <p:spPr>
          <a:xfrm>
            <a:off x="485872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637;p47" descr=" 44">
            <a:extLst>
              <a:ext uri="{FF2B5EF4-FFF2-40B4-BE49-F238E27FC236}">
                <a16:creationId xmlns:a16="http://schemas.microsoft.com/office/drawing/2014/main" id="{12058983-8676-9546-B392-1FFB73F580ED}"/>
              </a:ext>
            </a:extLst>
          </p:cNvPr>
          <p:cNvCxnSpPr/>
          <p:nvPr/>
        </p:nvCxnSpPr>
        <p:spPr>
          <a:xfrm>
            <a:off x="50104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638;p47" descr=" 45">
            <a:extLst>
              <a:ext uri="{FF2B5EF4-FFF2-40B4-BE49-F238E27FC236}">
                <a16:creationId xmlns:a16="http://schemas.microsoft.com/office/drawing/2014/main" id="{EDAC861B-6212-1A46-B34F-E1920C4ED51D}"/>
              </a:ext>
            </a:extLst>
          </p:cNvPr>
          <p:cNvCxnSpPr/>
          <p:nvPr/>
        </p:nvCxnSpPr>
        <p:spPr>
          <a:xfrm>
            <a:off x="53138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639;p47" descr=" 46">
            <a:extLst>
              <a:ext uri="{FF2B5EF4-FFF2-40B4-BE49-F238E27FC236}">
                <a16:creationId xmlns:a16="http://schemas.microsoft.com/office/drawing/2014/main" id="{5F0D9C5A-A1E3-BE42-9471-27BF5CA486FD}"/>
              </a:ext>
            </a:extLst>
          </p:cNvPr>
          <p:cNvCxnSpPr/>
          <p:nvPr/>
        </p:nvCxnSpPr>
        <p:spPr>
          <a:xfrm>
            <a:off x="546558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640;p47" descr=" 47">
            <a:extLst>
              <a:ext uri="{FF2B5EF4-FFF2-40B4-BE49-F238E27FC236}">
                <a16:creationId xmlns:a16="http://schemas.microsoft.com/office/drawing/2014/main" id="{166705B7-4343-654C-AE4E-527E21103BD0}"/>
              </a:ext>
            </a:extLst>
          </p:cNvPr>
          <p:cNvCxnSpPr/>
          <p:nvPr/>
        </p:nvCxnSpPr>
        <p:spPr>
          <a:xfrm>
            <a:off x="561729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641;p47" descr=" 48">
            <a:extLst>
              <a:ext uri="{FF2B5EF4-FFF2-40B4-BE49-F238E27FC236}">
                <a16:creationId xmlns:a16="http://schemas.microsoft.com/office/drawing/2014/main" id="{F81FB0C6-AC08-8344-BFA6-B6137E242E5C}"/>
              </a:ext>
            </a:extLst>
          </p:cNvPr>
          <p:cNvCxnSpPr/>
          <p:nvPr/>
        </p:nvCxnSpPr>
        <p:spPr>
          <a:xfrm>
            <a:off x="57690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642;p47" descr=" 49">
            <a:extLst>
              <a:ext uri="{FF2B5EF4-FFF2-40B4-BE49-F238E27FC236}">
                <a16:creationId xmlns:a16="http://schemas.microsoft.com/office/drawing/2014/main" id="{74ED0B55-7247-CB41-9C4E-9E369998934E}"/>
              </a:ext>
            </a:extLst>
          </p:cNvPr>
          <p:cNvCxnSpPr/>
          <p:nvPr/>
        </p:nvCxnSpPr>
        <p:spPr>
          <a:xfrm>
            <a:off x="592071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643;p47" descr=" 50">
            <a:extLst>
              <a:ext uri="{FF2B5EF4-FFF2-40B4-BE49-F238E27FC236}">
                <a16:creationId xmlns:a16="http://schemas.microsoft.com/office/drawing/2014/main" id="{8B7FFF7E-6114-3C42-9CBF-5A59897D6E9D}"/>
              </a:ext>
            </a:extLst>
          </p:cNvPr>
          <p:cNvCxnSpPr/>
          <p:nvPr/>
        </p:nvCxnSpPr>
        <p:spPr>
          <a:xfrm>
            <a:off x="607242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644;p47" descr=" 51">
            <a:extLst>
              <a:ext uri="{FF2B5EF4-FFF2-40B4-BE49-F238E27FC236}">
                <a16:creationId xmlns:a16="http://schemas.microsoft.com/office/drawing/2014/main" id="{712D5523-E55D-EF45-B9AA-EA541804417D}"/>
              </a:ext>
            </a:extLst>
          </p:cNvPr>
          <p:cNvCxnSpPr/>
          <p:nvPr/>
        </p:nvCxnSpPr>
        <p:spPr>
          <a:xfrm>
            <a:off x="62241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645;p47" descr=" 52">
            <a:extLst>
              <a:ext uri="{FF2B5EF4-FFF2-40B4-BE49-F238E27FC236}">
                <a16:creationId xmlns:a16="http://schemas.microsoft.com/office/drawing/2014/main" id="{34CF46F5-79EA-5047-BF7A-4F11347C48FF}"/>
              </a:ext>
            </a:extLst>
          </p:cNvPr>
          <p:cNvCxnSpPr/>
          <p:nvPr/>
        </p:nvCxnSpPr>
        <p:spPr>
          <a:xfrm>
            <a:off x="637584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646;p47" descr=" 53">
            <a:extLst>
              <a:ext uri="{FF2B5EF4-FFF2-40B4-BE49-F238E27FC236}">
                <a16:creationId xmlns:a16="http://schemas.microsoft.com/office/drawing/2014/main" id="{F2F7D432-F07B-D341-8D5B-633080063417}"/>
              </a:ext>
            </a:extLst>
          </p:cNvPr>
          <p:cNvCxnSpPr/>
          <p:nvPr/>
        </p:nvCxnSpPr>
        <p:spPr>
          <a:xfrm>
            <a:off x="652755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647;p47" descr=" 54">
            <a:extLst>
              <a:ext uri="{FF2B5EF4-FFF2-40B4-BE49-F238E27FC236}">
                <a16:creationId xmlns:a16="http://schemas.microsoft.com/office/drawing/2014/main" id="{434DB595-989A-814C-B8D7-DAE8E49E8A87}"/>
              </a:ext>
            </a:extLst>
          </p:cNvPr>
          <p:cNvCxnSpPr/>
          <p:nvPr/>
        </p:nvCxnSpPr>
        <p:spPr>
          <a:xfrm>
            <a:off x="667926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648;p47" descr=" 55">
            <a:extLst>
              <a:ext uri="{FF2B5EF4-FFF2-40B4-BE49-F238E27FC236}">
                <a16:creationId xmlns:a16="http://schemas.microsoft.com/office/drawing/2014/main" id="{B46DF82F-C042-FE41-8B60-AA670182D186}"/>
              </a:ext>
            </a:extLst>
          </p:cNvPr>
          <p:cNvCxnSpPr/>
          <p:nvPr/>
        </p:nvCxnSpPr>
        <p:spPr>
          <a:xfrm>
            <a:off x="683097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649;p47" descr=" 56">
            <a:extLst>
              <a:ext uri="{FF2B5EF4-FFF2-40B4-BE49-F238E27FC236}">
                <a16:creationId xmlns:a16="http://schemas.microsoft.com/office/drawing/2014/main" id="{24A70DB8-256D-7548-A68A-AE07B69F1731}"/>
              </a:ext>
            </a:extLst>
          </p:cNvPr>
          <p:cNvCxnSpPr/>
          <p:nvPr/>
        </p:nvCxnSpPr>
        <p:spPr>
          <a:xfrm>
            <a:off x="698268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650;p47" descr=" 57">
            <a:extLst>
              <a:ext uri="{FF2B5EF4-FFF2-40B4-BE49-F238E27FC236}">
                <a16:creationId xmlns:a16="http://schemas.microsoft.com/office/drawing/2014/main" id="{DE626105-A5A1-EA4E-84A3-EB49B322B0BE}"/>
              </a:ext>
            </a:extLst>
          </p:cNvPr>
          <p:cNvCxnSpPr/>
          <p:nvPr/>
        </p:nvCxnSpPr>
        <p:spPr>
          <a:xfrm>
            <a:off x="713439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651;p47" descr=" 58">
            <a:extLst>
              <a:ext uri="{FF2B5EF4-FFF2-40B4-BE49-F238E27FC236}">
                <a16:creationId xmlns:a16="http://schemas.microsoft.com/office/drawing/2014/main" id="{C827BF12-61FB-F54F-A7FD-42B8D13B4225}"/>
              </a:ext>
            </a:extLst>
          </p:cNvPr>
          <p:cNvCxnSpPr/>
          <p:nvPr/>
        </p:nvCxnSpPr>
        <p:spPr>
          <a:xfrm>
            <a:off x="728610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652;p47" descr=" 59">
            <a:extLst>
              <a:ext uri="{FF2B5EF4-FFF2-40B4-BE49-F238E27FC236}">
                <a16:creationId xmlns:a16="http://schemas.microsoft.com/office/drawing/2014/main" id="{E31EEAA1-BEB3-B240-AE40-B7A6043F5C1B}"/>
              </a:ext>
            </a:extLst>
          </p:cNvPr>
          <p:cNvCxnSpPr/>
          <p:nvPr/>
        </p:nvCxnSpPr>
        <p:spPr>
          <a:xfrm>
            <a:off x="743781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53;p47" descr=" 60">
            <a:extLst>
              <a:ext uri="{FF2B5EF4-FFF2-40B4-BE49-F238E27FC236}">
                <a16:creationId xmlns:a16="http://schemas.microsoft.com/office/drawing/2014/main" id="{021D2E0B-BBEA-7944-966C-27842D053FC2}"/>
              </a:ext>
            </a:extLst>
          </p:cNvPr>
          <p:cNvCxnSpPr/>
          <p:nvPr/>
        </p:nvCxnSpPr>
        <p:spPr>
          <a:xfrm>
            <a:off x="75895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54;p47" descr=" 61">
            <a:extLst>
              <a:ext uri="{FF2B5EF4-FFF2-40B4-BE49-F238E27FC236}">
                <a16:creationId xmlns:a16="http://schemas.microsoft.com/office/drawing/2014/main" id="{1DC3D551-FEE4-194A-8A9E-D3FAD494EE74}"/>
              </a:ext>
            </a:extLst>
          </p:cNvPr>
          <p:cNvCxnSpPr/>
          <p:nvPr/>
        </p:nvCxnSpPr>
        <p:spPr>
          <a:xfrm>
            <a:off x="77412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55;p47" descr=" 62">
            <a:extLst>
              <a:ext uri="{FF2B5EF4-FFF2-40B4-BE49-F238E27FC236}">
                <a16:creationId xmlns:a16="http://schemas.microsoft.com/office/drawing/2014/main" id="{C1D36564-0A02-554C-8909-7D63569058BE}"/>
              </a:ext>
            </a:extLst>
          </p:cNvPr>
          <p:cNvCxnSpPr/>
          <p:nvPr/>
        </p:nvCxnSpPr>
        <p:spPr>
          <a:xfrm>
            <a:off x="789294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56;p47" descr=" 63">
            <a:extLst>
              <a:ext uri="{FF2B5EF4-FFF2-40B4-BE49-F238E27FC236}">
                <a16:creationId xmlns:a16="http://schemas.microsoft.com/office/drawing/2014/main" id="{07DB3642-2E24-F74E-8A2A-CF8848F573C3}"/>
              </a:ext>
            </a:extLst>
          </p:cNvPr>
          <p:cNvCxnSpPr/>
          <p:nvPr/>
        </p:nvCxnSpPr>
        <p:spPr>
          <a:xfrm>
            <a:off x="80446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57;p47" descr=" 64">
            <a:extLst>
              <a:ext uri="{FF2B5EF4-FFF2-40B4-BE49-F238E27FC236}">
                <a16:creationId xmlns:a16="http://schemas.microsoft.com/office/drawing/2014/main" id="{DCFF6DB0-8178-324A-9023-BE78C8E78092}"/>
              </a:ext>
            </a:extLst>
          </p:cNvPr>
          <p:cNvCxnSpPr/>
          <p:nvPr/>
        </p:nvCxnSpPr>
        <p:spPr>
          <a:xfrm>
            <a:off x="81963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8;p47" descr=" 65">
            <a:extLst>
              <a:ext uri="{FF2B5EF4-FFF2-40B4-BE49-F238E27FC236}">
                <a16:creationId xmlns:a16="http://schemas.microsoft.com/office/drawing/2014/main" id="{65C44FEF-767A-D445-900D-4A862A413283}"/>
              </a:ext>
            </a:extLst>
          </p:cNvPr>
          <p:cNvCxnSpPr/>
          <p:nvPr/>
        </p:nvCxnSpPr>
        <p:spPr>
          <a:xfrm>
            <a:off x="834807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59;p47" descr=" 66">
            <a:extLst>
              <a:ext uri="{FF2B5EF4-FFF2-40B4-BE49-F238E27FC236}">
                <a16:creationId xmlns:a16="http://schemas.microsoft.com/office/drawing/2014/main" id="{6C295678-9CA5-EE4A-A0BD-FF9FC06A5EB3}"/>
              </a:ext>
            </a:extLst>
          </p:cNvPr>
          <p:cNvCxnSpPr/>
          <p:nvPr/>
        </p:nvCxnSpPr>
        <p:spPr>
          <a:xfrm>
            <a:off x="84997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60;p47" descr=" 67">
            <a:extLst>
              <a:ext uri="{FF2B5EF4-FFF2-40B4-BE49-F238E27FC236}">
                <a16:creationId xmlns:a16="http://schemas.microsoft.com/office/drawing/2014/main" id="{FF06D37E-935A-E844-A047-0AD1D1061F62}"/>
              </a:ext>
            </a:extLst>
          </p:cNvPr>
          <p:cNvCxnSpPr/>
          <p:nvPr/>
        </p:nvCxnSpPr>
        <p:spPr>
          <a:xfrm>
            <a:off x="86514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61;p47" descr=" 68">
            <a:extLst>
              <a:ext uri="{FF2B5EF4-FFF2-40B4-BE49-F238E27FC236}">
                <a16:creationId xmlns:a16="http://schemas.microsoft.com/office/drawing/2014/main" id="{E84DF881-18EE-1C4E-AA4F-746756FAC484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5162035" y="331608"/>
            <a:ext cx="170" cy="37966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83;p47" descr=" 69">
            <a:extLst>
              <a:ext uri="{FF2B5EF4-FFF2-40B4-BE49-F238E27FC236}">
                <a16:creationId xmlns:a16="http://schemas.microsoft.com/office/drawing/2014/main" id="{5618D8F9-2013-3842-B93C-03EA290A40DC}"/>
              </a:ext>
            </a:extLst>
          </p:cNvPr>
          <p:cNvCxnSpPr/>
          <p:nvPr/>
        </p:nvCxnSpPr>
        <p:spPr>
          <a:xfrm>
            <a:off x="5162137" y="331608"/>
            <a:ext cx="0" cy="3733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0" name="Google Shape;684;p47" descr=" 70">
            <a:extLst>
              <a:ext uri="{FF2B5EF4-FFF2-40B4-BE49-F238E27FC236}">
                <a16:creationId xmlns:a16="http://schemas.microsoft.com/office/drawing/2014/main" id="{DA22D1F8-801B-B244-BACC-8F9F7198FAD1}"/>
              </a:ext>
            </a:extLst>
          </p:cNvPr>
          <p:cNvCxnSpPr/>
          <p:nvPr/>
        </p:nvCxnSpPr>
        <p:spPr>
          <a:xfrm>
            <a:off x="1521105" y="2198297"/>
            <a:ext cx="728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1" name="Google Shape;685;p47" descr=" 71">
            <a:extLst>
              <a:ext uri="{FF2B5EF4-FFF2-40B4-BE49-F238E27FC236}">
                <a16:creationId xmlns:a16="http://schemas.microsoft.com/office/drawing/2014/main" id="{F347E633-0DD4-5749-A561-A18844F61D9C}"/>
              </a:ext>
            </a:extLst>
          </p:cNvPr>
          <p:cNvSpPr txBox="1"/>
          <p:nvPr/>
        </p:nvSpPr>
        <p:spPr>
          <a:xfrm rot="-5400000">
            <a:off x="877234" y="2124865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" name="Google Shape;686;p47" descr=" 72">
            <a:extLst>
              <a:ext uri="{FF2B5EF4-FFF2-40B4-BE49-F238E27FC236}">
                <a16:creationId xmlns:a16="http://schemas.microsoft.com/office/drawing/2014/main" id="{0F2833AC-724A-704D-AF6C-A8EB243971C6}"/>
              </a:ext>
            </a:extLst>
          </p:cNvPr>
          <p:cNvSpPr txBox="1"/>
          <p:nvPr/>
        </p:nvSpPr>
        <p:spPr>
          <a:xfrm rot="5400000">
            <a:off x="8305884" y="212501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" name="Google Shape;687;p47" descr=" 73">
            <a:extLst>
              <a:ext uri="{FF2B5EF4-FFF2-40B4-BE49-F238E27FC236}">
                <a16:creationId xmlns:a16="http://schemas.microsoft.com/office/drawing/2014/main" id="{ABB3A58B-6674-4946-A294-6E883BE437B6}"/>
              </a:ext>
            </a:extLst>
          </p:cNvPr>
          <p:cNvSpPr txBox="1"/>
          <p:nvPr/>
        </p:nvSpPr>
        <p:spPr>
          <a:xfrm>
            <a:off x="4591643" y="4064964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DOMAIN SPECIFIC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" name="Google Shape;688;p47" descr=" 74">
            <a:extLst>
              <a:ext uri="{FF2B5EF4-FFF2-40B4-BE49-F238E27FC236}">
                <a16:creationId xmlns:a16="http://schemas.microsoft.com/office/drawing/2014/main" id="{696EA788-8CC2-874D-8F0C-C8E27B1A06EF}"/>
              </a:ext>
            </a:extLst>
          </p:cNvPr>
          <p:cNvSpPr txBox="1"/>
          <p:nvPr/>
        </p:nvSpPr>
        <p:spPr>
          <a:xfrm>
            <a:off x="4591598" y="18498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GENERIC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" name="Google Shape;611;p47" descr=" 76">
            <a:extLst>
              <a:ext uri="{FF2B5EF4-FFF2-40B4-BE49-F238E27FC236}">
                <a16:creationId xmlns:a16="http://schemas.microsoft.com/office/drawing/2014/main" id="{9B0A81F8-28AA-BA4D-8E82-9AF1F75E58EA}"/>
              </a:ext>
            </a:extLst>
          </p:cNvPr>
          <p:cNvSpPr txBox="1">
            <a:spLocks/>
          </p:cNvSpPr>
          <p:nvPr/>
        </p:nvSpPr>
        <p:spPr>
          <a:xfrm>
            <a:off x="1266900" y="-80684"/>
            <a:ext cx="3209154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200" dirty="0">
                <a:solidFill>
                  <a:schemeClr val="dk1"/>
                </a:solidFill>
              </a:rPr>
              <a:t>STATE-OF-THE-ART MATRIX</a:t>
            </a:r>
          </a:p>
        </p:txBody>
      </p:sp>
      <p:sp>
        <p:nvSpPr>
          <p:cNvPr id="75" name="Google Shape;695;p47" descr=" 77">
            <a:extLst>
              <a:ext uri="{FF2B5EF4-FFF2-40B4-BE49-F238E27FC236}">
                <a16:creationId xmlns:a16="http://schemas.microsoft.com/office/drawing/2014/main" id="{C2C0B1DA-654A-7942-87A1-78C92108D61E}"/>
              </a:ext>
            </a:extLst>
          </p:cNvPr>
          <p:cNvSpPr/>
          <p:nvPr/>
        </p:nvSpPr>
        <p:spPr>
          <a:xfrm>
            <a:off x="2072400" y="3162608"/>
            <a:ext cx="510573" cy="5105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JRed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3366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ADB19-789F-3D47-BEA2-EE22EEEF8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571" y="4356200"/>
            <a:ext cx="7633129" cy="393600"/>
          </a:xfrm>
        </p:spPr>
        <p:txBody>
          <a:bodyPr/>
          <a:lstStyle/>
          <a:p>
            <a:r>
              <a:rPr lang="en-GB" sz="1400" dirty="0"/>
              <a:t>﻿Quian et. al., RAZOR: A Framework for Post-deployment Software Debloating</a:t>
            </a:r>
            <a:r>
              <a:rPr lang="en-SE" sz="1400" dirty="0"/>
              <a:t> [USENIX’19]</a:t>
            </a:r>
            <a:endParaRPr lang="en-GB" sz="1400" dirty="0"/>
          </a:p>
        </p:txBody>
      </p:sp>
      <p:grpSp>
        <p:nvGrpSpPr>
          <p:cNvPr id="17" name="Google Shape;766;p49">
            <a:extLst>
              <a:ext uri="{FF2B5EF4-FFF2-40B4-BE49-F238E27FC236}">
                <a16:creationId xmlns:a16="http://schemas.microsoft.com/office/drawing/2014/main" id="{92E548F2-CEB8-2D43-AAA1-E03114695221}"/>
              </a:ext>
            </a:extLst>
          </p:cNvPr>
          <p:cNvGrpSpPr/>
          <p:nvPr/>
        </p:nvGrpSpPr>
        <p:grpSpPr>
          <a:xfrm>
            <a:off x="8046181" y="4430428"/>
            <a:ext cx="205721" cy="245144"/>
            <a:chOff x="1246775" y="910975"/>
            <a:chExt cx="439650" cy="523900"/>
          </a:xfrm>
          <a:solidFill>
            <a:schemeClr val="bg1"/>
          </a:solidFill>
        </p:grpSpPr>
        <p:sp>
          <p:nvSpPr>
            <p:cNvPr id="18" name="Google Shape;767;p49">
              <a:extLst>
                <a:ext uri="{FF2B5EF4-FFF2-40B4-BE49-F238E27FC236}">
                  <a16:creationId xmlns:a16="http://schemas.microsoft.com/office/drawing/2014/main" id="{69BFAE50-A53B-024A-B276-C1D6B8DE6A25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8;p49">
              <a:extLst>
                <a:ext uri="{FF2B5EF4-FFF2-40B4-BE49-F238E27FC236}">
                  <a16:creationId xmlns:a16="http://schemas.microsoft.com/office/drawing/2014/main" id="{07621B62-0910-6E41-977A-CB91E66CC7B4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69;p49">
              <a:extLst>
                <a:ext uri="{FF2B5EF4-FFF2-40B4-BE49-F238E27FC236}">
                  <a16:creationId xmlns:a16="http://schemas.microsoft.com/office/drawing/2014/main" id="{33AE65D0-BA0D-7344-A878-AB0EE9ADC7E0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614;p47">
            <a:extLst>
              <a:ext uri="{FF2B5EF4-FFF2-40B4-BE49-F238E27FC236}">
                <a16:creationId xmlns:a16="http://schemas.microsoft.com/office/drawing/2014/main" id="{CDCECE80-A8F9-344F-A0A3-4DF3EA87C41B}"/>
              </a:ext>
            </a:extLst>
          </p:cNvPr>
          <p:cNvSpPr/>
          <p:nvPr/>
        </p:nvSpPr>
        <p:spPr>
          <a:xfrm>
            <a:off x="1521105" y="331608"/>
            <a:ext cx="7282200" cy="373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615;p47">
            <a:extLst>
              <a:ext uri="{FF2B5EF4-FFF2-40B4-BE49-F238E27FC236}">
                <a16:creationId xmlns:a16="http://schemas.microsoft.com/office/drawing/2014/main" id="{B6E72EA6-9E68-0542-BEDD-C9F91E718241}"/>
              </a:ext>
            </a:extLst>
          </p:cNvPr>
          <p:cNvCxnSpPr/>
          <p:nvPr/>
        </p:nvCxnSpPr>
        <p:spPr>
          <a:xfrm>
            <a:off x="16728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16;p47">
            <a:extLst>
              <a:ext uri="{FF2B5EF4-FFF2-40B4-BE49-F238E27FC236}">
                <a16:creationId xmlns:a16="http://schemas.microsoft.com/office/drawing/2014/main" id="{A02DB933-F4C6-D145-96AC-8B6FFC11349F}"/>
              </a:ext>
            </a:extLst>
          </p:cNvPr>
          <p:cNvCxnSpPr/>
          <p:nvPr/>
        </p:nvCxnSpPr>
        <p:spPr>
          <a:xfrm>
            <a:off x="18245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17;p47">
            <a:extLst>
              <a:ext uri="{FF2B5EF4-FFF2-40B4-BE49-F238E27FC236}">
                <a16:creationId xmlns:a16="http://schemas.microsoft.com/office/drawing/2014/main" id="{360F5CBC-AEA0-C34A-96DC-B0CF0D70B5EA}"/>
              </a:ext>
            </a:extLst>
          </p:cNvPr>
          <p:cNvCxnSpPr/>
          <p:nvPr/>
        </p:nvCxnSpPr>
        <p:spPr>
          <a:xfrm>
            <a:off x="197624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618;p47">
            <a:extLst>
              <a:ext uri="{FF2B5EF4-FFF2-40B4-BE49-F238E27FC236}">
                <a16:creationId xmlns:a16="http://schemas.microsoft.com/office/drawing/2014/main" id="{5C8F3B6C-AC5E-1647-9DC2-38360765156D}"/>
              </a:ext>
            </a:extLst>
          </p:cNvPr>
          <p:cNvCxnSpPr/>
          <p:nvPr/>
        </p:nvCxnSpPr>
        <p:spPr>
          <a:xfrm>
            <a:off x="21279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619;p47">
            <a:extLst>
              <a:ext uri="{FF2B5EF4-FFF2-40B4-BE49-F238E27FC236}">
                <a16:creationId xmlns:a16="http://schemas.microsoft.com/office/drawing/2014/main" id="{18F4BE87-A9EB-8A4E-9735-CCD5BCCCD2EE}"/>
              </a:ext>
            </a:extLst>
          </p:cNvPr>
          <p:cNvCxnSpPr/>
          <p:nvPr/>
        </p:nvCxnSpPr>
        <p:spPr>
          <a:xfrm>
            <a:off x="22796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620;p47">
            <a:extLst>
              <a:ext uri="{FF2B5EF4-FFF2-40B4-BE49-F238E27FC236}">
                <a16:creationId xmlns:a16="http://schemas.microsoft.com/office/drawing/2014/main" id="{DB54D593-1BFF-9F4C-B241-3DAFFC630140}"/>
              </a:ext>
            </a:extLst>
          </p:cNvPr>
          <p:cNvCxnSpPr/>
          <p:nvPr/>
        </p:nvCxnSpPr>
        <p:spPr>
          <a:xfrm>
            <a:off x="243137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621;p47">
            <a:extLst>
              <a:ext uri="{FF2B5EF4-FFF2-40B4-BE49-F238E27FC236}">
                <a16:creationId xmlns:a16="http://schemas.microsoft.com/office/drawing/2014/main" id="{68DD8D61-AF1D-5D4C-AAF1-AE8A5307A49D}"/>
              </a:ext>
            </a:extLst>
          </p:cNvPr>
          <p:cNvCxnSpPr/>
          <p:nvPr/>
        </p:nvCxnSpPr>
        <p:spPr>
          <a:xfrm>
            <a:off x="25830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622;p47">
            <a:extLst>
              <a:ext uri="{FF2B5EF4-FFF2-40B4-BE49-F238E27FC236}">
                <a16:creationId xmlns:a16="http://schemas.microsoft.com/office/drawing/2014/main" id="{311101E9-FCB9-DE4A-AC2A-8818D511B012}"/>
              </a:ext>
            </a:extLst>
          </p:cNvPr>
          <p:cNvCxnSpPr/>
          <p:nvPr/>
        </p:nvCxnSpPr>
        <p:spPr>
          <a:xfrm>
            <a:off x="27347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623;p47">
            <a:extLst>
              <a:ext uri="{FF2B5EF4-FFF2-40B4-BE49-F238E27FC236}">
                <a16:creationId xmlns:a16="http://schemas.microsoft.com/office/drawing/2014/main" id="{E51D2E27-7F5B-0644-8F5B-61C4AD17BBC5}"/>
              </a:ext>
            </a:extLst>
          </p:cNvPr>
          <p:cNvCxnSpPr/>
          <p:nvPr/>
        </p:nvCxnSpPr>
        <p:spPr>
          <a:xfrm>
            <a:off x="288650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624;p47">
            <a:extLst>
              <a:ext uri="{FF2B5EF4-FFF2-40B4-BE49-F238E27FC236}">
                <a16:creationId xmlns:a16="http://schemas.microsoft.com/office/drawing/2014/main" id="{E190C2E4-3682-EC40-A759-4B67B4EE1EEE}"/>
              </a:ext>
            </a:extLst>
          </p:cNvPr>
          <p:cNvCxnSpPr/>
          <p:nvPr/>
        </p:nvCxnSpPr>
        <p:spPr>
          <a:xfrm>
            <a:off x="303821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625;p47">
            <a:extLst>
              <a:ext uri="{FF2B5EF4-FFF2-40B4-BE49-F238E27FC236}">
                <a16:creationId xmlns:a16="http://schemas.microsoft.com/office/drawing/2014/main" id="{80F9C592-01C1-2645-AF80-4C716BF7A774}"/>
              </a:ext>
            </a:extLst>
          </p:cNvPr>
          <p:cNvCxnSpPr/>
          <p:nvPr/>
        </p:nvCxnSpPr>
        <p:spPr>
          <a:xfrm>
            <a:off x="318992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626;p47">
            <a:extLst>
              <a:ext uri="{FF2B5EF4-FFF2-40B4-BE49-F238E27FC236}">
                <a16:creationId xmlns:a16="http://schemas.microsoft.com/office/drawing/2014/main" id="{4C95D673-117C-1448-ADC0-0E7E96D53850}"/>
              </a:ext>
            </a:extLst>
          </p:cNvPr>
          <p:cNvCxnSpPr/>
          <p:nvPr/>
        </p:nvCxnSpPr>
        <p:spPr>
          <a:xfrm>
            <a:off x="334163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627;p47">
            <a:extLst>
              <a:ext uri="{FF2B5EF4-FFF2-40B4-BE49-F238E27FC236}">
                <a16:creationId xmlns:a16="http://schemas.microsoft.com/office/drawing/2014/main" id="{1C404DA8-226D-2649-A91F-C4671651559A}"/>
              </a:ext>
            </a:extLst>
          </p:cNvPr>
          <p:cNvCxnSpPr/>
          <p:nvPr/>
        </p:nvCxnSpPr>
        <p:spPr>
          <a:xfrm>
            <a:off x="349334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628;p47">
            <a:extLst>
              <a:ext uri="{FF2B5EF4-FFF2-40B4-BE49-F238E27FC236}">
                <a16:creationId xmlns:a16="http://schemas.microsoft.com/office/drawing/2014/main" id="{ABEAEBF0-A170-E84E-BCEA-FF49DBF317C1}"/>
              </a:ext>
            </a:extLst>
          </p:cNvPr>
          <p:cNvCxnSpPr/>
          <p:nvPr/>
        </p:nvCxnSpPr>
        <p:spPr>
          <a:xfrm>
            <a:off x="364505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629;p47">
            <a:extLst>
              <a:ext uri="{FF2B5EF4-FFF2-40B4-BE49-F238E27FC236}">
                <a16:creationId xmlns:a16="http://schemas.microsoft.com/office/drawing/2014/main" id="{6535B0C1-3AAA-5242-B2F7-7D529C298FE0}"/>
              </a:ext>
            </a:extLst>
          </p:cNvPr>
          <p:cNvCxnSpPr/>
          <p:nvPr/>
        </p:nvCxnSpPr>
        <p:spPr>
          <a:xfrm>
            <a:off x="379676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630;p47">
            <a:extLst>
              <a:ext uri="{FF2B5EF4-FFF2-40B4-BE49-F238E27FC236}">
                <a16:creationId xmlns:a16="http://schemas.microsoft.com/office/drawing/2014/main" id="{9BEBAFD0-2DAE-404A-9F4E-3AF2CD4D636B}"/>
              </a:ext>
            </a:extLst>
          </p:cNvPr>
          <p:cNvCxnSpPr/>
          <p:nvPr/>
        </p:nvCxnSpPr>
        <p:spPr>
          <a:xfrm>
            <a:off x="394847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631;p47">
            <a:extLst>
              <a:ext uri="{FF2B5EF4-FFF2-40B4-BE49-F238E27FC236}">
                <a16:creationId xmlns:a16="http://schemas.microsoft.com/office/drawing/2014/main" id="{9C296D18-426F-684D-9A70-F5F9D09D6789}"/>
              </a:ext>
            </a:extLst>
          </p:cNvPr>
          <p:cNvCxnSpPr/>
          <p:nvPr/>
        </p:nvCxnSpPr>
        <p:spPr>
          <a:xfrm>
            <a:off x="41001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632;p47">
            <a:extLst>
              <a:ext uri="{FF2B5EF4-FFF2-40B4-BE49-F238E27FC236}">
                <a16:creationId xmlns:a16="http://schemas.microsoft.com/office/drawing/2014/main" id="{AAA918C5-6094-2745-9A17-289008732209}"/>
              </a:ext>
            </a:extLst>
          </p:cNvPr>
          <p:cNvCxnSpPr/>
          <p:nvPr/>
        </p:nvCxnSpPr>
        <p:spPr>
          <a:xfrm>
            <a:off x="425189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633;p47">
            <a:extLst>
              <a:ext uri="{FF2B5EF4-FFF2-40B4-BE49-F238E27FC236}">
                <a16:creationId xmlns:a16="http://schemas.microsoft.com/office/drawing/2014/main" id="{D44FB3F0-5EB9-0F49-8B66-FD4014C276B8}"/>
              </a:ext>
            </a:extLst>
          </p:cNvPr>
          <p:cNvCxnSpPr/>
          <p:nvPr/>
        </p:nvCxnSpPr>
        <p:spPr>
          <a:xfrm>
            <a:off x="440360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634;p47">
            <a:extLst>
              <a:ext uri="{FF2B5EF4-FFF2-40B4-BE49-F238E27FC236}">
                <a16:creationId xmlns:a16="http://schemas.microsoft.com/office/drawing/2014/main" id="{8896B2CA-30E8-1446-8989-697E94719E9A}"/>
              </a:ext>
            </a:extLst>
          </p:cNvPr>
          <p:cNvCxnSpPr/>
          <p:nvPr/>
        </p:nvCxnSpPr>
        <p:spPr>
          <a:xfrm>
            <a:off x="45553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635;p47">
            <a:extLst>
              <a:ext uri="{FF2B5EF4-FFF2-40B4-BE49-F238E27FC236}">
                <a16:creationId xmlns:a16="http://schemas.microsoft.com/office/drawing/2014/main" id="{C6BF2245-C246-0A4E-BBB3-F525C35CEA28}"/>
              </a:ext>
            </a:extLst>
          </p:cNvPr>
          <p:cNvCxnSpPr/>
          <p:nvPr/>
        </p:nvCxnSpPr>
        <p:spPr>
          <a:xfrm>
            <a:off x="470701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636;p47">
            <a:extLst>
              <a:ext uri="{FF2B5EF4-FFF2-40B4-BE49-F238E27FC236}">
                <a16:creationId xmlns:a16="http://schemas.microsoft.com/office/drawing/2014/main" id="{6E278495-64B3-CE4C-A847-507EB80A27F9}"/>
              </a:ext>
            </a:extLst>
          </p:cNvPr>
          <p:cNvCxnSpPr/>
          <p:nvPr/>
        </p:nvCxnSpPr>
        <p:spPr>
          <a:xfrm>
            <a:off x="485872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637;p47">
            <a:extLst>
              <a:ext uri="{FF2B5EF4-FFF2-40B4-BE49-F238E27FC236}">
                <a16:creationId xmlns:a16="http://schemas.microsoft.com/office/drawing/2014/main" id="{AF7412B7-4861-DB4F-8619-2F9F47ED8AA1}"/>
              </a:ext>
            </a:extLst>
          </p:cNvPr>
          <p:cNvCxnSpPr/>
          <p:nvPr/>
        </p:nvCxnSpPr>
        <p:spPr>
          <a:xfrm>
            <a:off x="50104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638;p47">
            <a:extLst>
              <a:ext uri="{FF2B5EF4-FFF2-40B4-BE49-F238E27FC236}">
                <a16:creationId xmlns:a16="http://schemas.microsoft.com/office/drawing/2014/main" id="{D1569125-425A-8346-BDAA-1C5BE2A2D369}"/>
              </a:ext>
            </a:extLst>
          </p:cNvPr>
          <p:cNvCxnSpPr/>
          <p:nvPr/>
        </p:nvCxnSpPr>
        <p:spPr>
          <a:xfrm>
            <a:off x="53138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639;p47">
            <a:extLst>
              <a:ext uri="{FF2B5EF4-FFF2-40B4-BE49-F238E27FC236}">
                <a16:creationId xmlns:a16="http://schemas.microsoft.com/office/drawing/2014/main" id="{04696329-FB3B-2346-867F-B2333189D40A}"/>
              </a:ext>
            </a:extLst>
          </p:cNvPr>
          <p:cNvCxnSpPr/>
          <p:nvPr/>
        </p:nvCxnSpPr>
        <p:spPr>
          <a:xfrm>
            <a:off x="546558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640;p47">
            <a:extLst>
              <a:ext uri="{FF2B5EF4-FFF2-40B4-BE49-F238E27FC236}">
                <a16:creationId xmlns:a16="http://schemas.microsoft.com/office/drawing/2014/main" id="{465D8536-D16C-AA46-BCF4-F150731153E2}"/>
              </a:ext>
            </a:extLst>
          </p:cNvPr>
          <p:cNvCxnSpPr/>
          <p:nvPr/>
        </p:nvCxnSpPr>
        <p:spPr>
          <a:xfrm>
            <a:off x="561729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641;p47">
            <a:extLst>
              <a:ext uri="{FF2B5EF4-FFF2-40B4-BE49-F238E27FC236}">
                <a16:creationId xmlns:a16="http://schemas.microsoft.com/office/drawing/2014/main" id="{76B4006D-1CC6-DC4C-8BC8-AD7454D5ADD4}"/>
              </a:ext>
            </a:extLst>
          </p:cNvPr>
          <p:cNvCxnSpPr/>
          <p:nvPr/>
        </p:nvCxnSpPr>
        <p:spPr>
          <a:xfrm>
            <a:off x="57690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642;p47">
            <a:extLst>
              <a:ext uri="{FF2B5EF4-FFF2-40B4-BE49-F238E27FC236}">
                <a16:creationId xmlns:a16="http://schemas.microsoft.com/office/drawing/2014/main" id="{25E5050A-7D37-C14F-BB89-4116E85D0B90}"/>
              </a:ext>
            </a:extLst>
          </p:cNvPr>
          <p:cNvCxnSpPr/>
          <p:nvPr/>
        </p:nvCxnSpPr>
        <p:spPr>
          <a:xfrm>
            <a:off x="592071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643;p47">
            <a:extLst>
              <a:ext uri="{FF2B5EF4-FFF2-40B4-BE49-F238E27FC236}">
                <a16:creationId xmlns:a16="http://schemas.microsoft.com/office/drawing/2014/main" id="{3358137F-00D1-1249-AB6B-C388C9E7E719}"/>
              </a:ext>
            </a:extLst>
          </p:cNvPr>
          <p:cNvCxnSpPr/>
          <p:nvPr/>
        </p:nvCxnSpPr>
        <p:spPr>
          <a:xfrm>
            <a:off x="607242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644;p47">
            <a:extLst>
              <a:ext uri="{FF2B5EF4-FFF2-40B4-BE49-F238E27FC236}">
                <a16:creationId xmlns:a16="http://schemas.microsoft.com/office/drawing/2014/main" id="{0882AB6D-87EB-164C-AA26-F095E903F364}"/>
              </a:ext>
            </a:extLst>
          </p:cNvPr>
          <p:cNvCxnSpPr/>
          <p:nvPr/>
        </p:nvCxnSpPr>
        <p:spPr>
          <a:xfrm>
            <a:off x="62241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645;p47">
            <a:extLst>
              <a:ext uri="{FF2B5EF4-FFF2-40B4-BE49-F238E27FC236}">
                <a16:creationId xmlns:a16="http://schemas.microsoft.com/office/drawing/2014/main" id="{396CC568-7E94-DF4E-A57D-13ACB7CB5672}"/>
              </a:ext>
            </a:extLst>
          </p:cNvPr>
          <p:cNvCxnSpPr/>
          <p:nvPr/>
        </p:nvCxnSpPr>
        <p:spPr>
          <a:xfrm>
            <a:off x="637584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646;p47">
            <a:extLst>
              <a:ext uri="{FF2B5EF4-FFF2-40B4-BE49-F238E27FC236}">
                <a16:creationId xmlns:a16="http://schemas.microsoft.com/office/drawing/2014/main" id="{7EE21329-1D14-CB49-918C-58DD308E2AEF}"/>
              </a:ext>
            </a:extLst>
          </p:cNvPr>
          <p:cNvCxnSpPr/>
          <p:nvPr/>
        </p:nvCxnSpPr>
        <p:spPr>
          <a:xfrm>
            <a:off x="652755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647;p47">
            <a:extLst>
              <a:ext uri="{FF2B5EF4-FFF2-40B4-BE49-F238E27FC236}">
                <a16:creationId xmlns:a16="http://schemas.microsoft.com/office/drawing/2014/main" id="{7B63B481-15F5-5341-AB61-48BF4F342BE4}"/>
              </a:ext>
            </a:extLst>
          </p:cNvPr>
          <p:cNvCxnSpPr/>
          <p:nvPr/>
        </p:nvCxnSpPr>
        <p:spPr>
          <a:xfrm>
            <a:off x="667926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648;p47">
            <a:extLst>
              <a:ext uri="{FF2B5EF4-FFF2-40B4-BE49-F238E27FC236}">
                <a16:creationId xmlns:a16="http://schemas.microsoft.com/office/drawing/2014/main" id="{0B334EA6-D021-024E-AB25-D4ADE643E1F3}"/>
              </a:ext>
            </a:extLst>
          </p:cNvPr>
          <p:cNvCxnSpPr/>
          <p:nvPr/>
        </p:nvCxnSpPr>
        <p:spPr>
          <a:xfrm>
            <a:off x="683097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649;p47">
            <a:extLst>
              <a:ext uri="{FF2B5EF4-FFF2-40B4-BE49-F238E27FC236}">
                <a16:creationId xmlns:a16="http://schemas.microsoft.com/office/drawing/2014/main" id="{EFBFEA14-3A31-9945-86AA-4CF2FE67D7BA}"/>
              </a:ext>
            </a:extLst>
          </p:cNvPr>
          <p:cNvCxnSpPr/>
          <p:nvPr/>
        </p:nvCxnSpPr>
        <p:spPr>
          <a:xfrm>
            <a:off x="698268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650;p47">
            <a:extLst>
              <a:ext uri="{FF2B5EF4-FFF2-40B4-BE49-F238E27FC236}">
                <a16:creationId xmlns:a16="http://schemas.microsoft.com/office/drawing/2014/main" id="{26533108-F9EB-744E-886A-32B647E33676}"/>
              </a:ext>
            </a:extLst>
          </p:cNvPr>
          <p:cNvCxnSpPr/>
          <p:nvPr/>
        </p:nvCxnSpPr>
        <p:spPr>
          <a:xfrm>
            <a:off x="713439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651;p47">
            <a:extLst>
              <a:ext uri="{FF2B5EF4-FFF2-40B4-BE49-F238E27FC236}">
                <a16:creationId xmlns:a16="http://schemas.microsoft.com/office/drawing/2014/main" id="{A12BDDA2-36DF-3547-8AFD-3981CCEC852F}"/>
              </a:ext>
            </a:extLst>
          </p:cNvPr>
          <p:cNvCxnSpPr/>
          <p:nvPr/>
        </p:nvCxnSpPr>
        <p:spPr>
          <a:xfrm>
            <a:off x="728610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52;p47">
            <a:extLst>
              <a:ext uri="{FF2B5EF4-FFF2-40B4-BE49-F238E27FC236}">
                <a16:creationId xmlns:a16="http://schemas.microsoft.com/office/drawing/2014/main" id="{206ADC35-EB47-3541-BFB8-5638A3CC08DF}"/>
              </a:ext>
            </a:extLst>
          </p:cNvPr>
          <p:cNvCxnSpPr/>
          <p:nvPr/>
        </p:nvCxnSpPr>
        <p:spPr>
          <a:xfrm>
            <a:off x="743781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53;p47">
            <a:extLst>
              <a:ext uri="{FF2B5EF4-FFF2-40B4-BE49-F238E27FC236}">
                <a16:creationId xmlns:a16="http://schemas.microsoft.com/office/drawing/2014/main" id="{1D5EF12F-8AC6-CC43-B608-FD03C63F32BC}"/>
              </a:ext>
            </a:extLst>
          </p:cNvPr>
          <p:cNvCxnSpPr/>
          <p:nvPr/>
        </p:nvCxnSpPr>
        <p:spPr>
          <a:xfrm>
            <a:off x="75895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54;p47">
            <a:extLst>
              <a:ext uri="{FF2B5EF4-FFF2-40B4-BE49-F238E27FC236}">
                <a16:creationId xmlns:a16="http://schemas.microsoft.com/office/drawing/2014/main" id="{2F5B005F-87C9-E649-AF3E-C7018AF92B50}"/>
              </a:ext>
            </a:extLst>
          </p:cNvPr>
          <p:cNvCxnSpPr/>
          <p:nvPr/>
        </p:nvCxnSpPr>
        <p:spPr>
          <a:xfrm>
            <a:off x="77412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55;p47">
            <a:extLst>
              <a:ext uri="{FF2B5EF4-FFF2-40B4-BE49-F238E27FC236}">
                <a16:creationId xmlns:a16="http://schemas.microsoft.com/office/drawing/2014/main" id="{5B81F3FC-B353-BB40-9E06-F51A3634CB54}"/>
              </a:ext>
            </a:extLst>
          </p:cNvPr>
          <p:cNvCxnSpPr/>
          <p:nvPr/>
        </p:nvCxnSpPr>
        <p:spPr>
          <a:xfrm>
            <a:off x="789294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56;p47">
            <a:extLst>
              <a:ext uri="{FF2B5EF4-FFF2-40B4-BE49-F238E27FC236}">
                <a16:creationId xmlns:a16="http://schemas.microsoft.com/office/drawing/2014/main" id="{92C6BA23-A7BC-5147-92E8-BF6EABBB3429}"/>
              </a:ext>
            </a:extLst>
          </p:cNvPr>
          <p:cNvCxnSpPr/>
          <p:nvPr/>
        </p:nvCxnSpPr>
        <p:spPr>
          <a:xfrm>
            <a:off x="80446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7;p47">
            <a:extLst>
              <a:ext uri="{FF2B5EF4-FFF2-40B4-BE49-F238E27FC236}">
                <a16:creationId xmlns:a16="http://schemas.microsoft.com/office/drawing/2014/main" id="{0F668586-0440-924A-9254-78875F9B03D1}"/>
              </a:ext>
            </a:extLst>
          </p:cNvPr>
          <p:cNvCxnSpPr/>
          <p:nvPr/>
        </p:nvCxnSpPr>
        <p:spPr>
          <a:xfrm>
            <a:off x="81963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58;p47">
            <a:extLst>
              <a:ext uri="{FF2B5EF4-FFF2-40B4-BE49-F238E27FC236}">
                <a16:creationId xmlns:a16="http://schemas.microsoft.com/office/drawing/2014/main" id="{ACAF2630-F0EF-4940-809E-4E1D40A0561E}"/>
              </a:ext>
            </a:extLst>
          </p:cNvPr>
          <p:cNvCxnSpPr/>
          <p:nvPr/>
        </p:nvCxnSpPr>
        <p:spPr>
          <a:xfrm>
            <a:off x="834807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59;p47">
            <a:extLst>
              <a:ext uri="{FF2B5EF4-FFF2-40B4-BE49-F238E27FC236}">
                <a16:creationId xmlns:a16="http://schemas.microsoft.com/office/drawing/2014/main" id="{8AD853A3-ACCE-7749-9BB2-DBCF30B36CC8}"/>
              </a:ext>
            </a:extLst>
          </p:cNvPr>
          <p:cNvCxnSpPr/>
          <p:nvPr/>
        </p:nvCxnSpPr>
        <p:spPr>
          <a:xfrm>
            <a:off x="84997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60;p47">
            <a:extLst>
              <a:ext uri="{FF2B5EF4-FFF2-40B4-BE49-F238E27FC236}">
                <a16:creationId xmlns:a16="http://schemas.microsoft.com/office/drawing/2014/main" id="{BD8063C3-7011-5247-A5E8-E1D458C8CEA7}"/>
              </a:ext>
            </a:extLst>
          </p:cNvPr>
          <p:cNvCxnSpPr/>
          <p:nvPr/>
        </p:nvCxnSpPr>
        <p:spPr>
          <a:xfrm>
            <a:off x="86514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61;p47">
            <a:extLst>
              <a:ext uri="{FF2B5EF4-FFF2-40B4-BE49-F238E27FC236}">
                <a16:creationId xmlns:a16="http://schemas.microsoft.com/office/drawing/2014/main" id="{246DC89A-6E01-754B-AF05-7362CD38C07B}"/>
              </a:ext>
            </a:extLst>
          </p:cNvPr>
          <p:cNvCxnSpPr>
            <a:cxnSpLocks/>
            <a:stCxn id="22" idx="0"/>
          </p:cNvCxnSpPr>
          <p:nvPr/>
        </p:nvCxnSpPr>
        <p:spPr>
          <a:xfrm flipH="1">
            <a:off x="5162035" y="331608"/>
            <a:ext cx="170" cy="37966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683;p47">
            <a:extLst>
              <a:ext uri="{FF2B5EF4-FFF2-40B4-BE49-F238E27FC236}">
                <a16:creationId xmlns:a16="http://schemas.microsoft.com/office/drawing/2014/main" id="{E5D64DBC-9DEC-EF47-BF79-9A8CB65ED8F0}"/>
              </a:ext>
            </a:extLst>
          </p:cNvPr>
          <p:cNvCxnSpPr/>
          <p:nvPr/>
        </p:nvCxnSpPr>
        <p:spPr>
          <a:xfrm>
            <a:off x="5162137" y="331608"/>
            <a:ext cx="0" cy="3733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1" name="Google Shape;684;p47">
            <a:extLst>
              <a:ext uri="{FF2B5EF4-FFF2-40B4-BE49-F238E27FC236}">
                <a16:creationId xmlns:a16="http://schemas.microsoft.com/office/drawing/2014/main" id="{B7605231-EAB8-FE46-BB01-AE079A55A94C}"/>
              </a:ext>
            </a:extLst>
          </p:cNvPr>
          <p:cNvCxnSpPr/>
          <p:nvPr/>
        </p:nvCxnSpPr>
        <p:spPr>
          <a:xfrm>
            <a:off x="1521105" y="2198297"/>
            <a:ext cx="728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7" name="Google Shape;611;p47">
            <a:extLst>
              <a:ext uri="{FF2B5EF4-FFF2-40B4-BE49-F238E27FC236}">
                <a16:creationId xmlns:a16="http://schemas.microsoft.com/office/drawing/2014/main" id="{7E5FF5CF-E97A-1E44-8C7B-BC3015E7EE58}"/>
              </a:ext>
            </a:extLst>
          </p:cNvPr>
          <p:cNvSpPr txBox="1">
            <a:spLocks/>
          </p:cNvSpPr>
          <p:nvPr/>
        </p:nvSpPr>
        <p:spPr>
          <a:xfrm>
            <a:off x="1266900" y="-80684"/>
            <a:ext cx="320375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200" dirty="0">
                <a:solidFill>
                  <a:schemeClr val="dk1"/>
                </a:solidFill>
              </a:rPr>
              <a:t>STATE-OF-THE-ART MATRIX</a:t>
            </a:r>
          </a:p>
        </p:txBody>
      </p:sp>
      <p:sp>
        <p:nvSpPr>
          <p:cNvPr id="21" name="Google Shape;690;p47">
            <a:extLst>
              <a:ext uri="{FF2B5EF4-FFF2-40B4-BE49-F238E27FC236}">
                <a16:creationId xmlns:a16="http://schemas.microsoft.com/office/drawing/2014/main" id="{D3E078B8-D9BB-D14E-9A49-AFD0ACE51EE8}"/>
              </a:ext>
            </a:extLst>
          </p:cNvPr>
          <p:cNvSpPr/>
          <p:nvPr/>
        </p:nvSpPr>
        <p:spPr>
          <a:xfrm>
            <a:off x="5871505" y="3184867"/>
            <a:ext cx="777000" cy="77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RAZOR</a:t>
            </a:r>
            <a:endParaRPr sz="11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" name="Google Shape;695;p47">
            <a:extLst>
              <a:ext uri="{FF2B5EF4-FFF2-40B4-BE49-F238E27FC236}">
                <a16:creationId xmlns:a16="http://schemas.microsoft.com/office/drawing/2014/main" id="{93160E89-4477-B84B-86C4-79140F40382D}"/>
              </a:ext>
            </a:extLst>
          </p:cNvPr>
          <p:cNvSpPr/>
          <p:nvPr/>
        </p:nvSpPr>
        <p:spPr>
          <a:xfrm>
            <a:off x="2072400" y="3162608"/>
            <a:ext cx="510573" cy="5105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JRed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" name="Google Shape;685;p47">
            <a:extLst>
              <a:ext uri="{FF2B5EF4-FFF2-40B4-BE49-F238E27FC236}">
                <a16:creationId xmlns:a16="http://schemas.microsoft.com/office/drawing/2014/main" id="{E53EA4D8-EAA2-8B4B-9652-3EEC995883B0}"/>
              </a:ext>
            </a:extLst>
          </p:cNvPr>
          <p:cNvSpPr txBox="1"/>
          <p:nvPr/>
        </p:nvSpPr>
        <p:spPr>
          <a:xfrm rot="-5400000">
            <a:off x="877234" y="2124865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5" name="Google Shape;686;p47">
            <a:extLst>
              <a:ext uri="{FF2B5EF4-FFF2-40B4-BE49-F238E27FC236}">
                <a16:creationId xmlns:a16="http://schemas.microsoft.com/office/drawing/2014/main" id="{BC15A283-6B92-044F-B18C-53672ECD829E}"/>
              </a:ext>
            </a:extLst>
          </p:cNvPr>
          <p:cNvSpPr txBox="1"/>
          <p:nvPr/>
        </p:nvSpPr>
        <p:spPr>
          <a:xfrm rot="5400000">
            <a:off x="8305884" y="212501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" name="Google Shape;687;p47">
            <a:extLst>
              <a:ext uri="{FF2B5EF4-FFF2-40B4-BE49-F238E27FC236}">
                <a16:creationId xmlns:a16="http://schemas.microsoft.com/office/drawing/2014/main" id="{7D810BF0-AF78-4F41-9ED7-D83F610F5B66}"/>
              </a:ext>
            </a:extLst>
          </p:cNvPr>
          <p:cNvSpPr txBox="1"/>
          <p:nvPr/>
        </p:nvSpPr>
        <p:spPr>
          <a:xfrm>
            <a:off x="4591643" y="4064964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DOMAIN SPECIFIC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7" name="Google Shape;688;p47">
            <a:extLst>
              <a:ext uri="{FF2B5EF4-FFF2-40B4-BE49-F238E27FC236}">
                <a16:creationId xmlns:a16="http://schemas.microsoft.com/office/drawing/2014/main" id="{02866A6B-3D70-7C4B-AEF9-EA5EFE144CA9}"/>
              </a:ext>
            </a:extLst>
          </p:cNvPr>
          <p:cNvSpPr txBox="1"/>
          <p:nvPr/>
        </p:nvSpPr>
        <p:spPr>
          <a:xfrm>
            <a:off x="4591598" y="18498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GENERIC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53058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AGENDA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                              </a:t>
            </a:r>
            <a:endParaRPr lang="en-US" sz="2000" b="1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GB" sz="2000" b="1"/>
              <a:t>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GB" sz="1600"/>
              <a:t>             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GB" sz="1600"/>
              <a:t>                                             </a:t>
            </a:r>
            <a:endParaRPr lang="en-GB" sz="1600" dirty="0"/>
          </a:p>
          <a:p>
            <a:pPr lvl="2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GB" sz="1600"/>
              <a:t>      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                    </a:t>
            </a:r>
            <a:endParaRPr lang="en-US" sz="2000" b="1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         </a:t>
            </a:r>
            <a:endParaRPr lang="en-US" sz="2000" b="1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</a:t>
            </a: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17" name="Google Shape;472;p41" descr=" 17">
            <a:extLst>
              <a:ext uri="{FF2B5EF4-FFF2-40B4-BE49-F238E27FC236}">
                <a16:creationId xmlns:a16="http://schemas.microsoft.com/office/drawing/2014/main" id="{DD54A825-B9B1-6046-A830-E366839C9574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18" name="Google Shape;473;p41">
              <a:extLst>
                <a:ext uri="{FF2B5EF4-FFF2-40B4-BE49-F238E27FC236}">
                  <a16:creationId xmlns:a16="http://schemas.microsoft.com/office/drawing/2014/main" id="{60FCA5B7-4CA0-5143-9A32-F7AEF0328D86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;p41">
              <a:extLst>
                <a:ext uri="{FF2B5EF4-FFF2-40B4-BE49-F238E27FC236}">
                  <a16:creationId xmlns:a16="http://schemas.microsoft.com/office/drawing/2014/main" id="{0C534D99-B162-5545-A264-11827A6EAF8D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5;p41">
              <a:extLst>
                <a:ext uri="{FF2B5EF4-FFF2-40B4-BE49-F238E27FC236}">
                  <a16:creationId xmlns:a16="http://schemas.microsoft.com/office/drawing/2014/main" id="{C784ACAB-5F6B-C94B-AFEC-B9BE72B2B9D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6;p41">
              <a:extLst>
                <a:ext uri="{FF2B5EF4-FFF2-40B4-BE49-F238E27FC236}">
                  <a16:creationId xmlns:a16="http://schemas.microsoft.com/office/drawing/2014/main" id="{4BF0BB2C-B8AE-5D40-8BA6-D53F7770CFE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7;p41">
              <a:extLst>
                <a:ext uri="{FF2B5EF4-FFF2-40B4-BE49-F238E27FC236}">
                  <a16:creationId xmlns:a16="http://schemas.microsoft.com/office/drawing/2014/main" id="{F11E7D6E-8604-4149-8E63-A56C71A1257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3090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204" name="Google Shape;614;p47">
            <a:extLst>
              <a:ext uri="{FF2B5EF4-FFF2-40B4-BE49-F238E27FC236}">
                <a16:creationId xmlns:a16="http://schemas.microsoft.com/office/drawing/2014/main" id="{0700157C-E619-1A44-8344-954DB14FF0AF}"/>
              </a:ext>
            </a:extLst>
          </p:cNvPr>
          <p:cNvSpPr/>
          <p:nvPr/>
        </p:nvSpPr>
        <p:spPr>
          <a:xfrm>
            <a:off x="1521105" y="331608"/>
            <a:ext cx="7282200" cy="373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615;p47">
            <a:extLst>
              <a:ext uri="{FF2B5EF4-FFF2-40B4-BE49-F238E27FC236}">
                <a16:creationId xmlns:a16="http://schemas.microsoft.com/office/drawing/2014/main" id="{2690683C-CBC1-5F41-B66E-7BBE8649BDF9}"/>
              </a:ext>
            </a:extLst>
          </p:cNvPr>
          <p:cNvCxnSpPr/>
          <p:nvPr/>
        </p:nvCxnSpPr>
        <p:spPr>
          <a:xfrm>
            <a:off x="16728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616;p47">
            <a:extLst>
              <a:ext uri="{FF2B5EF4-FFF2-40B4-BE49-F238E27FC236}">
                <a16:creationId xmlns:a16="http://schemas.microsoft.com/office/drawing/2014/main" id="{70014DE8-63D7-EC43-96C8-D4A75B367129}"/>
              </a:ext>
            </a:extLst>
          </p:cNvPr>
          <p:cNvCxnSpPr/>
          <p:nvPr/>
        </p:nvCxnSpPr>
        <p:spPr>
          <a:xfrm>
            <a:off x="18245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617;p47">
            <a:extLst>
              <a:ext uri="{FF2B5EF4-FFF2-40B4-BE49-F238E27FC236}">
                <a16:creationId xmlns:a16="http://schemas.microsoft.com/office/drawing/2014/main" id="{2F3AF719-A4EA-5448-BD8B-EA8025CCF7A4}"/>
              </a:ext>
            </a:extLst>
          </p:cNvPr>
          <p:cNvCxnSpPr/>
          <p:nvPr/>
        </p:nvCxnSpPr>
        <p:spPr>
          <a:xfrm>
            <a:off x="197624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618;p47">
            <a:extLst>
              <a:ext uri="{FF2B5EF4-FFF2-40B4-BE49-F238E27FC236}">
                <a16:creationId xmlns:a16="http://schemas.microsoft.com/office/drawing/2014/main" id="{F869AD37-210F-4D43-A8B9-13DA14D7190D}"/>
              </a:ext>
            </a:extLst>
          </p:cNvPr>
          <p:cNvCxnSpPr/>
          <p:nvPr/>
        </p:nvCxnSpPr>
        <p:spPr>
          <a:xfrm>
            <a:off x="21279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619;p47">
            <a:extLst>
              <a:ext uri="{FF2B5EF4-FFF2-40B4-BE49-F238E27FC236}">
                <a16:creationId xmlns:a16="http://schemas.microsoft.com/office/drawing/2014/main" id="{B43F8382-B597-5848-92D3-938F66CD5A34}"/>
              </a:ext>
            </a:extLst>
          </p:cNvPr>
          <p:cNvCxnSpPr/>
          <p:nvPr/>
        </p:nvCxnSpPr>
        <p:spPr>
          <a:xfrm>
            <a:off x="22796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620;p47">
            <a:extLst>
              <a:ext uri="{FF2B5EF4-FFF2-40B4-BE49-F238E27FC236}">
                <a16:creationId xmlns:a16="http://schemas.microsoft.com/office/drawing/2014/main" id="{51DD10F4-9EF6-6345-9A51-AB19941259B6}"/>
              </a:ext>
            </a:extLst>
          </p:cNvPr>
          <p:cNvCxnSpPr/>
          <p:nvPr/>
        </p:nvCxnSpPr>
        <p:spPr>
          <a:xfrm>
            <a:off x="243137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621;p47">
            <a:extLst>
              <a:ext uri="{FF2B5EF4-FFF2-40B4-BE49-F238E27FC236}">
                <a16:creationId xmlns:a16="http://schemas.microsoft.com/office/drawing/2014/main" id="{D51102BC-DAFF-094A-9ECB-2C90D03BF5FC}"/>
              </a:ext>
            </a:extLst>
          </p:cNvPr>
          <p:cNvCxnSpPr/>
          <p:nvPr/>
        </p:nvCxnSpPr>
        <p:spPr>
          <a:xfrm>
            <a:off x="25830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622;p47">
            <a:extLst>
              <a:ext uri="{FF2B5EF4-FFF2-40B4-BE49-F238E27FC236}">
                <a16:creationId xmlns:a16="http://schemas.microsoft.com/office/drawing/2014/main" id="{2FDD9979-1F7B-DC45-A87D-C6895E62964C}"/>
              </a:ext>
            </a:extLst>
          </p:cNvPr>
          <p:cNvCxnSpPr/>
          <p:nvPr/>
        </p:nvCxnSpPr>
        <p:spPr>
          <a:xfrm>
            <a:off x="27347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623;p47">
            <a:extLst>
              <a:ext uri="{FF2B5EF4-FFF2-40B4-BE49-F238E27FC236}">
                <a16:creationId xmlns:a16="http://schemas.microsoft.com/office/drawing/2014/main" id="{DB389AE5-8B05-3840-8DE3-514A6AEB54A3}"/>
              </a:ext>
            </a:extLst>
          </p:cNvPr>
          <p:cNvCxnSpPr/>
          <p:nvPr/>
        </p:nvCxnSpPr>
        <p:spPr>
          <a:xfrm>
            <a:off x="288650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624;p47">
            <a:extLst>
              <a:ext uri="{FF2B5EF4-FFF2-40B4-BE49-F238E27FC236}">
                <a16:creationId xmlns:a16="http://schemas.microsoft.com/office/drawing/2014/main" id="{E2735BE0-E832-204B-AEB1-5BAAB0402027}"/>
              </a:ext>
            </a:extLst>
          </p:cNvPr>
          <p:cNvCxnSpPr/>
          <p:nvPr/>
        </p:nvCxnSpPr>
        <p:spPr>
          <a:xfrm>
            <a:off x="303821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625;p47">
            <a:extLst>
              <a:ext uri="{FF2B5EF4-FFF2-40B4-BE49-F238E27FC236}">
                <a16:creationId xmlns:a16="http://schemas.microsoft.com/office/drawing/2014/main" id="{7740F94C-0658-7545-9EBA-606A8DD94BA5}"/>
              </a:ext>
            </a:extLst>
          </p:cNvPr>
          <p:cNvCxnSpPr/>
          <p:nvPr/>
        </p:nvCxnSpPr>
        <p:spPr>
          <a:xfrm>
            <a:off x="318992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626;p47">
            <a:extLst>
              <a:ext uri="{FF2B5EF4-FFF2-40B4-BE49-F238E27FC236}">
                <a16:creationId xmlns:a16="http://schemas.microsoft.com/office/drawing/2014/main" id="{DE8FCC27-1E86-8347-B0FB-2B08FDB4172B}"/>
              </a:ext>
            </a:extLst>
          </p:cNvPr>
          <p:cNvCxnSpPr/>
          <p:nvPr/>
        </p:nvCxnSpPr>
        <p:spPr>
          <a:xfrm>
            <a:off x="334163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627;p47">
            <a:extLst>
              <a:ext uri="{FF2B5EF4-FFF2-40B4-BE49-F238E27FC236}">
                <a16:creationId xmlns:a16="http://schemas.microsoft.com/office/drawing/2014/main" id="{ECE4525A-1A8A-1443-A8BF-A44C38B08F09}"/>
              </a:ext>
            </a:extLst>
          </p:cNvPr>
          <p:cNvCxnSpPr/>
          <p:nvPr/>
        </p:nvCxnSpPr>
        <p:spPr>
          <a:xfrm>
            <a:off x="349334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628;p47">
            <a:extLst>
              <a:ext uri="{FF2B5EF4-FFF2-40B4-BE49-F238E27FC236}">
                <a16:creationId xmlns:a16="http://schemas.microsoft.com/office/drawing/2014/main" id="{0AF08840-A06B-AE48-83E7-193202800234}"/>
              </a:ext>
            </a:extLst>
          </p:cNvPr>
          <p:cNvCxnSpPr/>
          <p:nvPr/>
        </p:nvCxnSpPr>
        <p:spPr>
          <a:xfrm>
            <a:off x="364505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629;p47">
            <a:extLst>
              <a:ext uri="{FF2B5EF4-FFF2-40B4-BE49-F238E27FC236}">
                <a16:creationId xmlns:a16="http://schemas.microsoft.com/office/drawing/2014/main" id="{C84A276A-3C55-974A-A656-C80B0EA918CC}"/>
              </a:ext>
            </a:extLst>
          </p:cNvPr>
          <p:cNvCxnSpPr/>
          <p:nvPr/>
        </p:nvCxnSpPr>
        <p:spPr>
          <a:xfrm>
            <a:off x="379676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630;p47">
            <a:extLst>
              <a:ext uri="{FF2B5EF4-FFF2-40B4-BE49-F238E27FC236}">
                <a16:creationId xmlns:a16="http://schemas.microsoft.com/office/drawing/2014/main" id="{83328369-49F0-1940-9F92-42A19C153D75}"/>
              </a:ext>
            </a:extLst>
          </p:cNvPr>
          <p:cNvCxnSpPr/>
          <p:nvPr/>
        </p:nvCxnSpPr>
        <p:spPr>
          <a:xfrm>
            <a:off x="394847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631;p47">
            <a:extLst>
              <a:ext uri="{FF2B5EF4-FFF2-40B4-BE49-F238E27FC236}">
                <a16:creationId xmlns:a16="http://schemas.microsoft.com/office/drawing/2014/main" id="{2795ADCA-9C52-A442-BA4C-97462EA54EB8}"/>
              </a:ext>
            </a:extLst>
          </p:cNvPr>
          <p:cNvCxnSpPr/>
          <p:nvPr/>
        </p:nvCxnSpPr>
        <p:spPr>
          <a:xfrm>
            <a:off x="41001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632;p47">
            <a:extLst>
              <a:ext uri="{FF2B5EF4-FFF2-40B4-BE49-F238E27FC236}">
                <a16:creationId xmlns:a16="http://schemas.microsoft.com/office/drawing/2014/main" id="{8E1C20FD-4AD2-F04D-845C-1830F8075A82}"/>
              </a:ext>
            </a:extLst>
          </p:cNvPr>
          <p:cNvCxnSpPr/>
          <p:nvPr/>
        </p:nvCxnSpPr>
        <p:spPr>
          <a:xfrm>
            <a:off x="425189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633;p47">
            <a:extLst>
              <a:ext uri="{FF2B5EF4-FFF2-40B4-BE49-F238E27FC236}">
                <a16:creationId xmlns:a16="http://schemas.microsoft.com/office/drawing/2014/main" id="{AA05C15E-9A31-EA47-9FD1-D088F4CEC7AE}"/>
              </a:ext>
            </a:extLst>
          </p:cNvPr>
          <p:cNvCxnSpPr/>
          <p:nvPr/>
        </p:nvCxnSpPr>
        <p:spPr>
          <a:xfrm>
            <a:off x="440360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634;p47">
            <a:extLst>
              <a:ext uri="{FF2B5EF4-FFF2-40B4-BE49-F238E27FC236}">
                <a16:creationId xmlns:a16="http://schemas.microsoft.com/office/drawing/2014/main" id="{532D9036-0FED-7A44-9F83-250F40D03DF4}"/>
              </a:ext>
            </a:extLst>
          </p:cNvPr>
          <p:cNvCxnSpPr/>
          <p:nvPr/>
        </p:nvCxnSpPr>
        <p:spPr>
          <a:xfrm>
            <a:off x="45553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635;p47">
            <a:extLst>
              <a:ext uri="{FF2B5EF4-FFF2-40B4-BE49-F238E27FC236}">
                <a16:creationId xmlns:a16="http://schemas.microsoft.com/office/drawing/2014/main" id="{829C3E38-8CBC-6C40-8E11-244D49AA4A43}"/>
              </a:ext>
            </a:extLst>
          </p:cNvPr>
          <p:cNvCxnSpPr/>
          <p:nvPr/>
        </p:nvCxnSpPr>
        <p:spPr>
          <a:xfrm>
            <a:off x="470701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636;p47">
            <a:extLst>
              <a:ext uri="{FF2B5EF4-FFF2-40B4-BE49-F238E27FC236}">
                <a16:creationId xmlns:a16="http://schemas.microsoft.com/office/drawing/2014/main" id="{BEEFC8E8-5075-D24A-A3D9-D909E01C70A8}"/>
              </a:ext>
            </a:extLst>
          </p:cNvPr>
          <p:cNvCxnSpPr/>
          <p:nvPr/>
        </p:nvCxnSpPr>
        <p:spPr>
          <a:xfrm>
            <a:off x="485872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637;p47">
            <a:extLst>
              <a:ext uri="{FF2B5EF4-FFF2-40B4-BE49-F238E27FC236}">
                <a16:creationId xmlns:a16="http://schemas.microsoft.com/office/drawing/2014/main" id="{EE5D6A01-4EA2-C945-A0D0-7CDC42603AFB}"/>
              </a:ext>
            </a:extLst>
          </p:cNvPr>
          <p:cNvCxnSpPr/>
          <p:nvPr/>
        </p:nvCxnSpPr>
        <p:spPr>
          <a:xfrm>
            <a:off x="50104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638;p47">
            <a:extLst>
              <a:ext uri="{FF2B5EF4-FFF2-40B4-BE49-F238E27FC236}">
                <a16:creationId xmlns:a16="http://schemas.microsoft.com/office/drawing/2014/main" id="{A679DAD8-284F-F043-A205-1C11861D7390}"/>
              </a:ext>
            </a:extLst>
          </p:cNvPr>
          <p:cNvCxnSpPr/>
          <p:nvPr/>
        </p:nvCxnSpPr>
        <p:spPr>
          <a:xfrm>
            <a:off x="53138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639;p47">
            <a:extLst>
              <a:ext uri="{FF2B5EF4-FFF2-40B4-BE49-F238E27FC236}">
                <a16:creationId xmlns:a16="http://schemas.microsoft.com/office/drawing/2014/main" id="{E20C5BE7-CCA1-C940-B651-578650F8414C}"/>
              </a:ext>
            </a:extLst>
          </p:cNvPr>
          <p:cNvCxnSpPr/>
          <p:nvPr/>
        </p:nvCxnSpPr>
        <p:spPr>
          <a:xfrm>
            <a:off x="546558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640;p47">
            <a:extLst>
              <a:ext uri="{FF2B5EF4-FFF2-40B4-BE49-F238E27FC236}">
                <a16:creationId xmlns:a16="http://schemas.microsoft.com/office/drawing/2014/main" id="{73E4F976-EBE3-464E-946F-0F1EE7A99356}"/>
              </a:ext>
            </a:extLst>
          </p:cNvPr>
          <p:cNvCxnSpPr/>
          <p:nvPr/>
        </p:nvCxnSpPr>
        <p:spPr>
          <a:xfrm>
            <a:off x="561729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641;p47">
            <a:extLst>
              <a:ext uri="{FF2B5EF4-FFF2-40B4-BE49-F238E27FC236}">
                <a16:creationId xmlns:a16="http://schemas.microsoft.com/office/drawing/2014/main" id="{668DEFDE-BBF1-BB44-B480-5B623589BD53}"/>
              </a:ext>
            </a:extLst>
          </p:cNvPr>
          <p:cNvCxnSpPr/>
          <p:nvPr/>
        </p:nvCxnSpPr>
        <p:spPr>
          <a:xfrm>
            <a:off x="57690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642;p47">
            <a:extLst>
              <a:ext uri="{FF2B5EF4-FFF2-40B4-BE49-F238E27FC236}">
                <a16:creationId xmlns:a16="http://schemas.microsoft.com/office/drawing/2014/main" id="{DC2579F8-EF8A-F14D-A97C-FAC2D9EDE129}"/>
              </a:ext>
            </a:extLst>
          </p:cNvPr>
          <p:cNvCxnSpPr/>
          <p:nvPr/>
        </p:nvCxnSpPr>
        <p:spPr>
          <a:xfrm>
            <a:off x="592071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643;p47">
            <a:extLst>
              <a:ext uri="{FF2B5EF4-FFF2-40B4-BE49-F238E27FC236}">
                <a16:creationId xmlns:a16="http://schemas.microsoft.com/office/drawing/2014/main" id="{1BB2C84E-5B57-B34E-8509-0EDFF54CBEAB}"/>
              </a:ext>
            </a:extLst>
          </p:cNvPr>
          <p:cNvCxnSpPr/>
          <p:nvPr/>
        </p:nvCxnSpPr>
        <p:spPr>
          <a:xfrm>
            <a:off x="607242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644;p47">
            <a:extLst>
              <a:ext uri="{FF2B5EF4-FFF2-40B4-BE49-F238E27FC236}">
                <a16:creationId xmlns:a16="http://schemas.microsoft.com/office/drawing/2014/main" id="{6BD86A1A-3021-C545-BD1F-149AA1D4DECF}"/>
              </a:ext>
            </a:extLst>
          </p:cNvPr>
          <p:cNvCxnSpPr/>
          <p:nvPr/>
        </p:nvCxnSpPr>
        <p:spPr>
          <a:xfrm>
            <a:off x="62241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645;p47">
            <a:extLst>
              <a:ext uri="{FF2B5EF4-FFF2-40B4-BE49-F238E27FC236}">
                <a16:creationId xmlns:a16="http://schemas.microsoft.com/office/drawing/2014/main" id="{E3E21BB0-235B-BC45-9846-DE74EF387549}"/>
              </a:ext>
            </a:extLst>
          </p:cNvPr>
          <p:cNvCxnSpPr/>
          <p:nvPr/>
        </p:nvCxnSpPr>
        <p:spPr>
          <a:xfrm>
            <a:off x="637584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646;p47">
            <a:extLst>
              <a:ext uri="{FF2B5EF4-FFF2-40B4-BE49-F238E27FC236}">
                <a16:creationId xmlns:a16="http://schemas.microsoft.com/office/drawing/2014/main" id="{2EC775B0-5908-7B48-954A-569792054C42}"/>
              </a:ext>
            </a:extLst>
          </p:cNvPr>
          <p:cNvCxnSpPr/>
          <p:nvPr/>
        </p:nvCxnSpPr>
        <p:spPr>
          <a:xfrm>
            <a:off x="652755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647;p47">
            <a:extLst>
              <a:ext uri="{FF2B5EF4-FFF2-40B4-BE49-F238E27FC236}">
                <a16:creationId xmlns:a16="http://schemas.microsoft.com/office/drawing/2014/main" id="{CF3BA387-1B01-384E-B169-BD2AC0D00F0B}"/>
              </a:ext>
            </a:extLst>
          </p:cNvPr>
          <p:cNvCxnSpPr/>
          <p:nvPr/>
        </p:nvCxnSpPr>
        <p:spPr>
          <a:xfrm>
            <a:off x="667926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648;p47">
            <a:extLst>
              <a:ext uri="{FF2B5EF4-FFF2-40B4-BE49-F238E27FC236}">
                <a16:creationId xmlns:a16="http://schemas.microsoft.com/office/drawing/2014/main" id="{0FAFE143-D047-6A42-ACFE-C56F863A0D67}"/>
              </a:ext>
            </a:extLst>
          </p:cNvPr>
          <p:cNvCxnSpPr/>
          <p:nvPr/>
        </p:nvCxnSpPr>
        <p:spPr>
          <a:xfrm>
            <a:off x="683097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649;p47">
            <a:extLst>
              <a:ext uri="{FF2B5EF4-FFF2-40B4-BE49-F238E27FC236}">
                <a16:creationId xmlns:a16="http://schemas.microsoft.com/office/drawing/2014/main" id="{15FD31B0-4F5B-144F-AF9E-428830B08FB7}"/>
              </a:ext>
            </a:extLst>
          </p:cNvPr>
          <p:cNvCxnSpPr/>
          <p:nvPr/>
        </p:nvCxnSpPr>
        <p:spPr>
          <a:xfrm>
            <a:off x="698268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650;p47">
            <a:extLst>
              <a:ext uri="{FF2B5EF4-FFF2-40B4-BE49-F238E27FC236}">
                <a16:creationId xmlns:a16="http://schemas.microsoft.com/office/drawing/2014/main" id="{C78789E3-FD68-134F-B7F3-B0AC5DAE21AA}"/>
              </a:ext>
            </a:extLst>
          </p:cNvPr>
          <p:cNvCxnSpPr/>
          <p:nvPr/>
        </p:nvCxnSpPr>
        <p:spPr>
          <a:xfrm>
            <a:off x="713439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651;p47">
            <a:extLst>
              <a:ext uri="{FF2B5EF4-FFF2-40B4-BE49-F238E27FC236}">
                <a16:creationId xmlns:a16="http://schemas.microsoft.com/office/drawing/2014/main" id="{9BCECC2A-727A-334F-B9DD-EE33BCFBAAA3}"/>
              </a:ext>
            </a:extLst>
          </p:cNvPr>
          <p:cNvCxnSpPr/>
          <p:nvPr/>
        </p:nvCxnSpPr>
        <p:spPr>
          <a:xfrm>
            <a:off x="728610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652;p47">
            <a:extLst>
              <a:ext uri="{FF2B5EF4-FFF2-40B4-BE49-F238E27FC236}">
                <a16:creationId xmlns:a16="http://schemas.microsoft.com/office/drawing/2014/main" id="{44EBFFAD-24C9-A64C-BD0F-C1445534BE9A}"/>
              </a:ext>
            </a:extLst>
          </p:cNvPr>
          <p:cNvCxnSpPr/>
          <p:nvPr/>
        </p:nvCxnSpPr>
        <p:spPr>
          <a:xfrm>
            <a:off x="743781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653;p47">
            <a:extLst>
              <a:ext uri="{FF2B5EF4-FFF2-40B4-BE49-F238E27FC236}">
                <a16:creationId xmlns:a16="http://schemas.microsoft.com/office/drawing/2014/main" id="{2098FD3D-2111-7346-8160-C33D33D015CF}"/>
              </a:ext>
            </a:extLst>
          </p:cNvPr>
          <p:cNvCxnSpPr/>
          <p:nvPr/>
        </p:nvCxnSpPr>
        <p:spPr>
          <a:xfrm>
            <a:off x="75895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654;p47">
            <a:extLst>
              <a:ext uri="{FF2B5EF4-FFF2-40B4-BE49-F238E27FC236}">
                <a16:creationId xmlns:a16="http://schemas.microsoft.com/office/drawing/2014/main" id="{0AAE0430-3EB5-A74C-9C55-8DF7B417330C}"/>
              </a:ext>
            </a:extLst>
          </p:cNvPr>
          <p:cNvCxnSpPr/>
          <p:nvPr/>
        </p:nvCxnSpPr>
        <p:spPr>
          <a:xfrm>
            <a:off x="77412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655;p47">
            <a:extLst>
              <a:ext uri="{FF2B5EF4-FFF2-40B4-BE49-F238E27FC236}">
                <a16:creationId xmlns:a16="http://schemas.microsoft.com/office/drawing/2014/main" id="{9CF79DDD-0846-0C45-9B3C-7479CF20214D}"/>
              </a:ext>
            </a:extLst>
          </p:cNvPr>
          <p:cNvCxnSpPr/>
          <p:nvPr/>
        </p:nvCxnSpPr>
        <p:spPr>
          <a:xfrm>
            <a:off x="789294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656;p47">
            <a:extLst>
              <a:ext uri="{FF2B5EF4-FFF2-40B4-BE49-F238E27FC236}">
                <a16:creationId xmlns:a16="http://schemas.microsoft.com/office/drawing/2014/main" id="{D70EBCD3-6862-EA4E-B25F-786BA7F428AD}"/>
              </a:ext>
            </a:extLst>
          </p:cNvPr>
          <p:cNvCxnSpPr/>
          <p:nvPr/>
        </p:nvCxnSpPr>
        <p:spPr>
          <a:xfrm>
            <a:off x="80446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657;p47">
            <a:extLst>
              <a:ext uri="{FF2B5EF4-FFF2-40B4-BE49-F238E27FC236}">
                <a16:creationId xmlns:a16="http://schemas.microsoft.com/office/drawing/2014/main" id="{47CA507F-8424-B34F-9B43-A26D63E9347E}"/>
              </a:ext>
            </a:extLst>
          </p:cNvPr>
          <p:cNvCxnSpPr/>
          <p:nvPr/>
        </p:nvCxnSpPr>
        <p:spPr>
          <a:xfrm>
            <a:off x="81963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658;p47">
            <a:extLst>
              <a:ext uri="{FF2B5EF4-FFF2-40B4-BE49-F238E27FC236}">
                <a16:creationId xmlns:a16="http://schemas.microsoft.com/office/drawing/2014/main" id="{935E8D06-9A56-5249-A881-15340BB15052}"/>
              </a:ext>
            </a:extLst>
          </p:cNvPr>
          <p:cNvCxnSpPr/>
          <p:nvPr/>
        </p:nvCxnSpPr>
        <p:spPr>
          <a:xfrm>
            <a:off x="834807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659;p47">
            <a:extLst>
              <a:ext uri="{FF2B5EF4-FFF2-40B4-BE49-F238E27FC236}">
                <a16:creationId xmlns:a16="http://schemas.microsoft.com/office/drawing/2014/main" id="{0F5744C4-F991-6643-97A7-AEB6DF344E5D}"/>
              </a:ext>
            </a:extLst>
          </p:cNvPr>
          <p:cNvCxnSpPr/>
          <p:nvPr/>
        </p:nvCxnSpPr>
        <p:spPr>
          <a:xfrm>
            <a:off x="84997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660;p47">
            <a:extLst>
              <a:ext uri="{FF2B5EF4-FFF2-40B4-BE49-F238E27FC236}">
                <a16:creationId xmlns:a16="http://schemas.microsoft.com/office/drawing/2014/main" id="{14189A6A-0CAF-2C44-9976-539B590937F6}"/>
              </a:ext>
            </a:extLst>
          </p:cNvPr>
          <p:cNvCxnSpPr/>
          <p:nvPr/>
        </p:nvCxnSpPr>
        <p:spPr>
          <a:xfrm>
            <a:off x="86514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661;p47">
            <a:extLst>
              <a:ext uri="{FF2B5EF4-FFF2-40B4-BE49-F238E27FC236}">
                <a16:creationId xmlns:a16="http://schemas.microsoft.com/office/drawing/2014/main" id="{7B13DA65-BEEF-FA41-AD89-763690C2F76A}"/>
              </a:ext>
            </a:extLst>
          </p:cNvPr>
          <p:cNvCxnSpPr>
            <a:cxnSpLocks/>
            <a:stCxn id="204" idx="0"/>
          </p:cNvCxnSpPr>
          <p:nvPr/>
        </p:nvCxnSpPr>
        <p:spPr>
          <a:xfrm flipH="1">
            <a:off x="5162035" y="331608"/>
            <a:ext cx="170" cy="37966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" name="Google Shape;766;p49">
            <a:extLst>
              <a:ext uri="{FF2B5EF4-FFF2-40B4-BE49-F238E27FC236}">
                <a16:creationId xmlns:a16="http://schemas.microsoft.com/office/drawing/2014/main" id="{930456E0-EEB6-C347-8B5D-4B76E4A55805}"/>
              </a:ext>
            </a:extLst>
          </p:cNvPr>
          <p:cNvGrpSpPr/>
          <p:nvPr/>
        </p:nvGrpSpPr>
        <p:grpSpPr>
          <a:xfrm>
            <a:off x="8046181" y="4430428"/>
            <a:ext cx="205721" cy="245144"/>
            <a:chOff x="1246775" y="910975"/>
            <a:chExt cx="439650" cy="523900"/>
          </a:xfrm>
          <a:solidFill>
            <a:schemeClr val="bg1"/>
          </a:solidFill>
        </p:grpSpPr>
        <p:sp>
          <p:nvSpPr>
            <p:cNvPr id="34" name="Google Shape;767;p49">
              <a:extLst>
                <a:ext uri="{FF2B5EF4-FFF2-40B4-BE49-F238E27FC236}">
                  <a16:creationId xmlns:a16="http://schemas.microsoft.com/office/drawing/2014/main" id="{1748A2C3-1945-2045-8685-134B0179990B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8;p49">
              <a:extLst>
                <a:ext uri="{FF2B5EF4-FFF2-40B4-BE49-F238E27FC236}">
                  <a16:creationId xmlns:a16="http://schemas.microsoft.com/office/drawing/2014/main" id="{88091F49-9ADE-6C43-98B2-A20DD199FB6E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769;p49">
              <a:extLst>
                <a:ext uri="{FF2B5EF4-FFF2-40B4-BE49-F238E27FC236}">
                  <a16:creationId xmlns:a16="http://schemas.microsoft.com/office/drawing/2014/main" id="{6E758FD8-A326-2848-86AD-536E7D031039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3" name="Google Shape;683;p47">
            <a:extLst>
              <a:ext uri="{FF2B5EF4-FFF2-40B4-BE49-F238E27FC236}">
                <a16:creationId xmlns:a16="http://schemas.microsoft.com/office/drawing/2014/main" id="{FF4C38F0-A790-A64D-97E7-804F172E9076}"/>
              </a:ext>
            </a:extLst>
          </p:cNvPr>
          <p:cNvCxnSpPr/>
          <p:nvPr/>
        </p:nvCxnSpPr>
        <p:spPr>
          <a:xfrm>
            <a:off x="5162137" y="331608"/>
            <a:ext cx="0" cy="3733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74" name="Google Shape;684;p47">
            <a:extLst>
              <a:ext uri="{FF2B5EF4-FFF2-40B4-BE49-F238E27FC236}">
                <a16:creationId xmlns:a16="http://schemas.microsoft.com/office/drawing/2014/main" id="{562D8EF9-70BB-F34A-8000-65CD7B103367}"/>
              </a:ext>
            </a:extLst>
          </p:cNvPr>
          <p:cNvCxnSpPr/>
          <p:nvPr/>
        </p:nvCxnSpPr>
        <p:spPr>
          <a:xfrm>
            <a:off x="1521105" y="2198297"/>
            <a:ext cx="728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84" name="Google Shape;694;p47">
            <a:extLst>
              <a:ext uri="{FF2B5EF4-FFF2-40B4-BE49-F238E27FC236}">
                <a16:creationId xmlns:a16="http://schemas.microsoft.com/office/drawing/2014/main" id="{5F5E1BDB-7F50-2D40-BD6E-9082521172F4}"/>
              </a:ext>
            </a:extLst>
          </p:cNvPr>
          <p:cNvSpPr/>
          <p:nvPr/>
        </p:nvSpPr>
        <p:spPr>
          <a:xfrm>
            <a:off x="5290602" y="1651265"/>
            <a:ext cx="614735" cy="614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JShrink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1"/>
          </p:nvPr>
        </p:nvSpPr>
        <p:spPr>
          <a:xfrm>
            <a:off x="892098" y="4356200"/>
            <a:ext cx="7464602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0"/>
            <a:r>
              <a:rPr lang="en-SE" sz="1200" dirty="0"/>
              <a:t>Bruce et. al., JShrink: In-depth Investigation into Debloating Modern Java Applications [FSE’20]</a:t>
            </a:r>
          </a:p>
        </p:txBody>
      </p:sp>
      <p:sp>
        <p:nvSpPr>
          <p:cNvPr id="291" name="Google Shape;611;p47">
            <a:extLst>
              <a:ext uri="{FF2B5EF4-FFF2-40B4-BE49-F238E27FC236}">
                <a16:creationId xmlns:a16="http://schemas.microsoft.com/office/drawing/2014/main" id="{89FBB75B-A8AC-4D45-91F4-E922C3F82A85}"/>
              </a:ext>
            </a:extLst>
          </p:cNvPr>
          <p:cNvSpPr txBox="1">
            <a:spLocks/>
          </p:cNvSpPr>
          <p:nvPr/>
        </p:nvSpPr>
        <p:spPr>
          <a:xfrm>
            <a:off x="1266900" y="-80684"/>
            <a:ext cx="3203751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200" dirty="0">
                <a:solidFill>
                  <a:schemeClr val="dk1"/>
                </a:solidFill>
              </a:rPr>
              <a:t>STATE-OF-THE-ART MATRIX</a:t>
            </a:r>
          </a:p>
        </p:txBody>
      </p:sp>
      <p:sp>
        <p:nvSpPr>
          <p:cNvPr id="293" name="Google Shape;690;p47">
            <a:extLst>
              <a:ext uri="{FF2B5EF4-FFF2-40B4-BE49-F238E27FC236}">
                <a16:creationId xmlns:a16="http://schemas.microsoft.com/office/drawing/2014/main" id="{376E5F30-C682-6544-9E8D-F40A4EC6AAA3}"/>
              </a:ext>
            </a:extLst>
          </p:cNvPr>
          <p:cNvSpPr/>
          <p:nvPr/>
        </p:nvSpPr>
        <p:spPr>
          <a:xfrm>
            <a:off x="5871505" y="3184867"/>
            <a:ext cx="777000" cy="77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RAZOR</a:t>
            </a:r>
            <a:endParaRPr sz="11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4" name="Google Shape;695;p47">
            <a:extLst>
              <a:ext uri="{FF2B5EF4-FFF2-40B4-BE49-F238E27FC236}">
                <a16:creationId xmlns:a16="http://schemas.microsoft.com/office/drawing/2014/main" id="{B5F7D67B-360D-0541-9FC8-862793ED2D24}"/>
              </a:ext>
            </a:extLst>
          </p:cNvPr>
          <p:cNvSpPr/>
          <p:nvPr/>
        </p:nvSpPr>
        <p:spPr>
          <a:xfrm>
            <a:off x="2072400" y="3162608"/>
            <a:ext cx="510573" cy="5105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JRed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5" name="Google Shape;685;p47">
            <a:extLst>
              <a:ext uri="{FF2B5EF4-FFF2-40B4-BE49-F238E27FC236}">
                <a16:creationId xmlns:a16="http://schemas.microsoft.com/office/drawing/2014/main" id="{A15F3351-B5F8-0543-831B-DB3162112AE7}"/>
              </a:ext>
            </a:extLst>
          </p:cNvPr>
          <p:cNvSpPr txBox="1"/>
          <p:nvPr/>
        </p:nvSpPr>
        <p:spPr>
          <a:xfrm rot="-5400000">
            <a:off x="877234" y="2124865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6" name="Google Shape;686;p47">
            <a:extLst>
              <a:ext uri="{FF2B5EF4-FFF2-40B4-BE49-F238E27FC236}">
                <a16:creationId xmlns:a16="http://schemas.microsoft.com/office/drawing/2014/main" id="{B9A59082-D38C-6C41-BC1B-8E50E9132CEC}"/>
              </a:ext>
            </a:extLst>
          </p:cNvPr>
          <p:cNvSpPr txBox="1"/>
          <p:nvPr/>
        </p:nvSpPr>
        <p:spPr>
          <a:xfrm rot="5400000">
            <a:off x="8305884" y="212501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7" name="Google Shape;687;p47">
            <a:extLst>
              <a:ext uri="{FF2B5EF4-FFF2-40B4-BE49-F238E27FC236}">
                <a16:creationId xmlns:a16="http://schemas.microsoft.com/office/drawing/2014/main" id="{3042E71A-0D4A-B94C-AD48-42FF22B404F2}"/>
              </a:ext>
            </a:extLst>
          </p:cNvPr>
          <p:cNvSpPr txBox="1"/>
          <p:nvPr/>
        </p:nvSpPr>
        <p:spPr>
          <a:xfrm>
            <a:off x="4591643" y="4064964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DOMAIN SPECIFIC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8" name="Google Shape;688;p47">
            <a:extLst>
              <a:ext uri="{FF2B5EF4-FFF2-40B4-BE49-F238E27FC236}">
                <a16:creationId xmlns:a16="http://schemas.microsoft.com/office/drawing/2014/main" id="{1C487200-EC07-DC41-88D0-91AB91323992}"/>
              </a:ext>
            </a:extLst>
          </p:cNvPr>
          <p:cNvSpPr txBox="1"/>
          <p:nvPr/>
        </p:nvSpPr>
        <p:spPr>
          <a:xfrm>
            <a:off x="4591598" y="18498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GENERIC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40808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 descr=" 31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4" name="Text Placeholder 3" descr=" 4">
            <a:extLst>
              <a:ext uri="{FF2B5EF4-FFF2-40B4-BE49-F238E27FC236}">
                <a16:creationId xmlns:a16="http://schemas.microsoft.com/office/drawing/2014/main" id="{AF6ADB19-789F-3D47-BEA2-EE22EEEF8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﻿</a:t>
            </a:r>
            <a:r>
              <a:rPr lang="en-US" sz="1400" dirty="0"/>
              <a:t>THIS WORK!</a:t>
            </a:r>
            <a:endParaRPr lang="en-GB" sz="1400" dirty="0"/>
          </a:p>
        </p:txBody>
      </p:sp>
      <p:grpSp>
        <p:nvGrpSpPr>
          <p:cNvPr id="17" name="Google Shape;766;p49" descr=" 17">
            <a:extLst>
              <a:ext uri="{FF2B5EF4-FFF2-40B4-BE49-F238E27FC236}">
                <a16:creationId xmlns:a16="http://schemas.microsoft.com/office/drawing/2014/main" id="{92E548F2-CEB8-2D43-AAA1-E03114695221}"/>
              </a:ext>
            </a:extLst>
          </p:cNvPr>
          <p:cNvGrpSpPr/>
          <p:nvPr/>
        </p:nvGrpSpPr>
        <p:grpSpPr>
          <a:xfrm>
            <a:off x="8046181" y="4430428"/>
            <a:ext cx="205721" cy="245144"/>
            <a:chOff x="1246775" y="910975"/>
            <a:chExt cx="439650" cy="523900"/>
          </a:xfrm>
          <a:solidFill>
            <a:schemeClr val="bg1"/>
          </a:solidFill>
        </p:grpSpPr>
        <p:sp>
          <p:nvSpPr>
            <p:cNvPr id="18" name="Google Shape;767;p49">
              <a:extLst>
                <a:ext uri="{FF2B5EF4-FFF2-40B4-BE49-F238E27FC236}">
                  <a16:creationId xmlns:a16="http://schemas.microsoft.com/office/drawing/2014/main" id="{69BFAE50-A53B-024A-B276-C1D6B8DE6A25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8;p49">
              <a:extLst>
                <a:ext uri="{FF2B5EF4-FFF2-40B4-BE49-F238E27FC236}">
                  <a16:creationId xmlns:a16="http://schemas.microsoft.com/office/drawing/2014/main" id="{07621B62-0910-6E41-977A-CB91E66CC7B4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69;p49">
              <a:extLst>
                <a:ext uri="{FF2B5EF4-FFF2-40B4-BE49-F238E27FC236}">
                  <a16:creationId xmlns:a16="http://schemas.microsoft.com/office/drawing/2014/main" id="{33AE65D0-BA0D-7344-A878-AB0EE9ADC7E0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614;p47" descr=" 22">
            <a:extLst>
              <a:ext uri="{FF2B5EF4-FFF2-40B4-BE49-F238E27FC236}">
                <a16:creationId xmlns:a16="http://schemas.microsoft.com/office/drawing/2014/main" id="{CDCECE80-A8F9-344F-A0A3-4DF3EA87C41B}"/>
              </a:ext>
            </a:extLst>
          </p:cNvPr>
          <p:cNvSpPr/>
          <p:nvPr/>
        </p:nvSpPr>
        <p:spPr>
          <a:xfrm>
            <a:off x="1521105" y="331608"/>
            <a:ext cx="7282200" cy="373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615;p47" descr=" 23">
            <a:extLst>
              <a:ext uri="{FF2B5EF4-FFF2-40B4-BE49-F238E27FC236}">
                <a16:creationId xmlns:a16="http://schemas.microsoft.com/office/drawing/2014/main" id="{B6E72EA6-9E68-0542-BEDD-C9F91E718241}"/>
              </a:ext>
            </a:extLst>
          </p:cNvPr>
          <p:cNvCxnSpPr/>
          <p:nvPr/>
        </p:nvCxnSpPr>
        <p:spPr>
          <a:xfrm>
            <a:off x="16728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16;p47" descr=" 24">
            <a:extLst>
              <a:ext uri="{FF2B5EF4-FFF2-40B4-BE49-F238E27FC236}">
                <a16:creationId xmlns:a16="http://schemas.microsoft.com/office/drawing/2014/main" id="{A02DB933-F4C6-D145-96AC-8B6FFC11349F}"/>
              </a:ext>
            </a:extLst>
          </p:cNvPr>
          <p:cNvCxnSpPr/>
          <p:nvPr/>
        </p:nvCxnSpPr>
        <p:spPr>
          <a:xfrm>
            <a:off x="18245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17;p47" descr=" 25">
            <a:extLst>
              <a:ext uri="{FF2B5EF4-FFF2-40B4-BE49-F238E27FC236}">
                <a16:creationId xmlns:a16="http://schemas.microsoft.com/office/drawing/2014/main" id="{360F5CBC-AEA0-C34A-96DC-B0CF0D70B5EA}"/>
              </a:ext>
            </a:extLst>
          </p:cNvPr>
          <p:cNvCxnSpPr/>
          <p:nvPr/>
        </p:nvCxnSpPr>
        <p:spPr>
          <a:xfrm>
            <a:off x="197624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618;p47" descr=" 26">
            <a:extLst>
              <a:ext uri="{FF2B5EF4-FFF2-40B4-BE49-F238E27FC236}">
                <a16:creationId xmlns:a16="http://schemas.microsoft.com/office/drawing/2014/main" id="{5C8F3B6C-AC5E-1647-9DC2-38360765156D}"/>
              </a:ext>
            </a:extLst>
          </p:cNvPr>
          <p:cNvCxnSpPr/>
          <p:nvPr/>
        </p:nvCxnSpPr>
        <p:spPr>
          <a:xfrm>
            <a:off x="21279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619;p47" descr=" 27">
            <a:extLst>
              <a:ext uri="{FF2B5EF4-FFF2-40B4-BE49-F238E27FC236}">
                <a16:creationId xmlns:a16="http://schemas.microsoft.com/office/drawing/2014/main" id="{18F4BE87-A9EB-8A4E-9735-CCD5BCCCD2EE}"/>
              </a:ext>
            </a:extLst>
          </p:cNvPr>
          <p:cNvCxnSpPr/>
          <p:nvPr/>
        </p:nvCxnSpPr>
        <p:spPr>
          <a:xfrm>
            <a:off x="22796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620;p47" descr=" 28">
            <a:extLst>
              <a:ext uri="{FF2B5EF4-FFF2-40B4-BE49-F238E27FC236}">
                <a16:creationId xmlns:a16="http://schemas.microsoft.com/office/drawing/2014/main" id="{DB54D593-1BFF-9F4C-B241-3DAFFC630140}"/>
              </a:ext>
            </a:extLst>
          </p:cNvPr>
          <p:cNvCxnSpPr/>
          <p:nvPr/>
        </p:nvCxnSpPr>
        <p:spPr>
          <a:xfrm>
            <a:off x="243137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621;p47" descr=" 29">
            <a:extLst>
              <a:ext uri="{FF2B5EF4-FFF2-40B4-BE49-F238E27FC236}">
                <a16:creationId xmlns:a16="http://schemas.microsoft.com/office/drawing/2014/main" id="{68DD8D61-AF1D-5D4C-AAF1-AE8A5307A49D}"/>
              </a:ext>
            </a:extLst>
          </p:cNvPr>
          <p:cNvCxnSpPr/>
          <p:nvPr/>
        </p:nvCxnSpPr>
        <p:spPr>
          <a:xfrm>
            <a:off x="25830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622;p47" descr=" 30">
            <a:extLst>
              <a:ext uri="{FF2B5EF4-FFF2-40B4-BE49-F238E27FC236}">
                <a16:creationId xmlns:a16="http://schemas.microsoft.com/office/drawing/2014/main" id="{311101E9-FCB9-DE4A-AC2A-8818D511B012}"/>
              </a:ext>
            </a:extLst>
          </p:cNvPr>
          <p:cNvCxnSpPr/>
          <p:nvPr/>
        </p:nvCxnSpPr>
        <p:spPr>
          <a:xfrm>
            <a:off x="27347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623;p47" descr=" 31">
            <a:extLst>
              <a:ext uri="{FF2B5EF4-FFF2-40B4-BE49-F238E27FC236}">
                <a16:creationId xmlns:a16="http://schemas.microsoft.com/office/drawing/2014/main" id="{E51D2E27-7F5B-0644-8F5B-61C4AD17BBC5}"/>
              </a:ext>
            </a:extLst>
          </p:cNvPr>
          <p:cNvCxnSpPr/>
          <p:nvPr/>
        </p:nvCxnSpPr>
        <p:spPr>
          <a:xfrm>
            <a:off x="288650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624;p47" descr=" 32">
            <a:extLst>
              <a:ext uri="{FF2B5EF4-FFF2-40B4-BE49-F238E27FC236}">
                <a16:creationId xmlns:a16="http://schemas.microsoft.com/office/drawing/2014/main" id="{E190C2E4-3682-EC40-A759-4B67B4EE1EEE}"/>
              </a:ext>
            </a:extLst>
          </p:cNvPr>
          <p:cNvCxnSpPr/>
          <p:nvPr/>
        </p:nvCxnSpPr>
        <p:spPr>
          <a:xfrm>
            <a:off x="303821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625;p47" descr=" 33">
            <a:extLst>
              <a:ext uri="{FF2B5EF4-FFF2-40B4-BE49-F238E27FC236}">
                <a16:creationId xmlns:a16="http://schemas.microsoft.com/office/drawing/2014/main" id="{80F9C592-01C1-2645-AF80-4C716BF7A774}"/>
              </a:ext>
            </a:extLst>
          </p:cNvPr>
          <p:cNvCxnSpPr/>
          <p:nvPr/>
        </p:nvCxnSpPr>
        <p:spPr>
          <a:xfrm>
            <a:off x="318992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626;p47" descr=" 34">
            <a:extLst>
              <a:ext uri="{FF2B5EF4-FFF2-40B4-BE49-F238E27FC236}">
                <a16:creationId xmlns:a16="http://schemas.microsoft.com/office/drawing/2014/main" id="{4C95D673-117C-1448-ADC0-0E7E96D53850}"/>
              </a:ext>
            </a:extLst>
          </p:cNvPr>
          <p:cNvCxnSpPr/>
          <p:nvPr/>
        </p:nvCxnSpPr>
        <p:spPr>
          <a:xfrm>
            <a:off x="334163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627;p47" descr=" 35">
            <a:extLst>
              <a:ext uri="{FF2B5EF4-FFF2-40B4-BE49-F238E27FC236}">
                <a16:creationId xmlns:a16="http://schemas.microsoft.com/office/drawing/2014/main" id="{1C404DA8-226D-2649-A91F-C4671651559A}"/>
              </a:ext>
            </a:extLst>
          </p:cNvPr>
          <p:cNvCxnSpPr/>
          <p:nvPr/>
        </p:nvCxnSpPr>
        <p:spPr>
          <a:xfrm>
            <a:off x="349334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628;p47" descr=" 36">
            <a:extLst>
              <a:ext uri="{FF2B5EF4-FFF2-40B4-BE49-F238E27FC236}">
                <a16:creationId xmlns:a16="http://schemas.microsoft.com/office/drawing/2014/main" id="{ABEAEBF0-A170-E84E-BCEA-FF49DBF317C1}"/>
              </a:ext>
            </a:extLst>
          </p:cNvPr>
          <p:cNvCxnSpPr/>
          <p:nvPr/>
        </p:nvCxnSpPr>
        <p:spPr>
          <a:xfrm>
            <a:off x="364505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629;p47" descr=" 37">
            <a:extLst>
              <a:ext uri="{FF2B5EF4-FFF2-40B4-BE49-F238E27FC236}">
                <a16:creationId xmlns:a16="http://schemas.microsoft.com/office/drawing/2014/main" id="{6535B0C1-3AAA-5242-B2F7-7D529C298FE0}"/>
              </a:ext>
            </a:extLst>
          </p:cNvPr>
          <p:cNvCxnSpPr/>
          <p:nvPr/>
        </p:nvCxnSpPr>
        <p:spPr>
          <a:xfrm>
            <a:off x="379676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630;p47" descr=" 38">
            <a:extLst>
              <a:ext uri="{FF2B5EF4-FFF2-40B4-BE49-F238E27FC236}">
                <a16:creationId xmlns:a16="http://schemas.microsoft.com/office/drawing/2014/main" id="{9BEBAFD0-2DAE-404A-9F4E-3AF2CD4D636B}"/>
              </a:ext>
            </a:extLst>
          </p:cNvPr>
          <p:cNvCxnSpPr/>
          <p:nvPr/>
        </p:nvCxnSpPr>
        <p:spPr>
          <a:xfrm>
            <a:off x="394847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631;p47" descr=" 39">
            <a:extLst>
              <a:ext uri="{FF2B5EF4-FFF2-40B4-BE49-F238E27FC236}">
                <a16:creationId xmlns:a16="http://schemas.microsoft.com/office/drawing/2014/main" id="{9C296D18-426F-684D-9A70-F5F9D09D6789}"/>
              </a:ext>
            </a:extLst>
          </p:cNvPr>
          <p:cNvCxnSpPr/>
          <p:nvPr/>
        </p:nvCxnSpPr>
        <p:spPr>
          <a:xfrm>
            <a:off x="41001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632;p47" descr=" 40">
            <a:extLst>
              <a:ext uri="{FF2B5EF4-FFF2-40B4-BE49-F238E27FC236}">
                <a16:creationId xmlns:a16="http://schemas.microsoft.com/office/drawing/2014/main" id="{AAA918C5-6094-2745-9A17-289008732209}"/>
              </a:ext>
            </a:extLst>
          </p:cNvPr>
          <p:cNvCxnSpPr/>
          <p:nvPr/>
        </p:nvCxnSpPr>
        <p:spPr>
          <a:xfrm>
            <a:off x="425189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633;p47" descr=" 41">
            <a:extLst>
              <a:ext uri="{FF2B5EF4-FFF2-40B4-BE49-F238E27FC236}">
                <a16:creationId xmlns:a16="http://schemas.microsoft.com/office/drawing/2014/main" id="{D44FB3F0-5EB9-0F49-8B66-FD4014C276B8}"/>
              </a:ext>
            </a:extLst>
          </p:cNvPr>
          <p:cNvCxnSpPr/>
          <p:nvPr/>
        </p:nvCxnSpPr>
        <p:spPr>
          <a:xfrm>
            <a:off x="440360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634;p47" descr=" 42">
            <a:extLst>
              <a:ext uri="{FF2B5EF4-FFF2-40B4-BE49-F238E27FC236}">
                <a16:creationId xmlns:a16="http://schemas.microsoft.com/office/drawing/2014/main" id="{8896B2CA-30E8-1446-8989-697E94719E9A}"/>
              </a:ext>
            </a:extLst>
          </p:cNvPr>
          <p:cNvCxnSpPr/>
          <p:nvPr/>
        </p:nvCxnSpPr>
        <p:spPr>
          <a:xfrm>
            <a:off x="45553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635;p47" descr=" 43">
            <a:extLst>
              <a:ext uri="{FF2B5EF4-FFF2-40B4-BE49-F238E27FC236}">
                <a16:creationId xmlns:a16="http://schemas.microsoft.com/office/drawing/2014/main" id="{C6BF2245-C246-0A4E-BBB3-F525C35CEA28}"/>
              </a:ext>
            </a:extLst>
          </p:cNvPr>
          <p:cNvCxnSpPr/>
          <p:nvPr/>
        </p:nvCxnSpPr>
        <p:spPr>
          <a:xfrm>
            <a:off x="470701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636;p47" descr=" 44">
            <a:extLst>
              <a:ext uri="{FF2B5EF4-FFF2-40B4-BE49-F238E27FC236}">
                <a16:creationId xmlns:a16="http://schemas.microsoft.com/office/drawing/2014/main" id="{6E278495-64B3-CE4C-A847-507EB80A27F9}"/>
              </a:ext>
            </a:extLst>
          </p:cNvPr>
          <p:cNvCxnSpPr/>
          <p:nvPr/>
        </p:nvCxnSpPr>
        <p:spPr>
          <a:xfrm>
            <a:off x="485872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637;p47" descr=" 45">
            <a:extLst>
              <a:ext uri="{FF2B5EF4-FFF2-40B4-BE49-F238E27FC236}">
                <a16:creationId xmlns:a16="http://schemas.microsoft.com/office/drawing/2014/main" id="{AF7412B7-4861-DB4F-8619-2F9F47ED8AA1}"/>
              </a:ext>
            </a:extLst>
          </p:cNvPr>
          <p:cNvCxnSpPr/>
          <p:nvPr/>
        </p:nvCxnSpPr>
        <p:spPr>
          <a:xfrm>
            <a:off x="50104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638;p47" descr=" 46">
            <a:extLst>
              <a:ext uri="{FF2B5EF4-FFF2-40B4-BE49-F238E27FC236}">
                <a16:creationId xmlns:a16="http://schemas.microsoft.com/office/drawing/2014/main" id="{D1569125-425A-8346-BDAA-1C5BE2A2D369}"/>
              </a:ext>
            </a:extLst>
          </p:cNvPr>
          <p:cNvCxnSpPr/>
          <p:nvPr/>
        </p:nvCxnSpPr>
        <p:spPr>
          <a:xfrm>
            <a:off x="53138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639;p47" descr=" 47">
            <a:extLst>
              <a:ext uri="{FF2B5EF4-FFF2-40B4-BE49-F238E27FC236}">
                <a16:creationId xmlns:a16="http://schemas.microsoft.com/office/drawing/2014/main" id="{04696329-FB3B-2346-867F-B2333189D40A}"/>
              </a:ext>
            </a:extLst>
          </p:cNvPr>
          <p:cNvCxnSpPr/>
          <p:nvPr/>
        </p:nvCxnSpPr>
        <p:spPr>
          <a:xfrm>
            <a:off x="546558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640;p47" descr=" 48">
            <a:extLst>
              <a:ext uri="{FF2B5EF4-FFF2-40B4-BE49-F238E27FC236}">
                <a16:creationId xmlns:a16="http://schemas.microsoft.com/office/drawing/2014/main" id="{465D8536-D16C-AA46-BCF4-F150731153E2}"/>
              </a:ext>
            </a:extLst>
          </p:cNvPr>
          <p:cNvCxnSpPr/>
          <p:nvPr/>
        </p:nvCxnSpPr>
        <p:spPr>
          <a:xfrm>
            <a:off x="561729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641;p47" descr=" 49">
            <a:extLst>
              <a:ext uri="{FF2B5EF4-FFF2-40B4-BE49-F238E27FC236}">
                <a16:creationId xmlns:a16="http://schemas.microsoft.com/office/drawing/2014/main" id="{76B4006D-1CC6-DC4C-8BC8-AD7454D5ADD4}"/>
              </a:ext>
            </a:extLst>
          </p:cNvPr>
          <p:cNvCxnSpPr/>
          <p:nvPr/>
        </p:nvCxnSpPr>
        <p:spPr>
          <a:xfrm>
            <a:off x="57690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642;p47" descr=" 50">
            <a:extLst>
              <a:ext uri="{FF2B5EF4-FFF2-40B4-BE49-F238E27FC236}">
                <a16:creationId xmlns:a16="http://schemas.microsoft.com/office/drawing/2014/main" id="{25E5050A-7D37-C14F-BB89-4116E85D0B90}"/>
              </a:ext>
            </a:extLst>
          </p:cNvPr>
          <p:cNvCxnSpPr/>
          <p:nvPr/>
        </p:nvCxnSpPr>
        <p:spPr>
          <a:xfrm>
            <a:off x="592071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643;p47" descr=" 51">
            <a:extLst>
              <a:ext uri="{FF2B5EF4-FFF2-40B4-BE49-F238E27FC236}">
                <a16:creationId xmlns:a16="http://schemas.microsoft.com/office/drawing/2014/main" id="{3358137F-00D1-1249-AB6B-C388C9E7E719}"/>
              </a:ext>
            </a:extLst>
          </p:cNvPr>
          <p:cNvCxnSpPr/>
          <p:nvPr/>
        </p:nvCxnSpPr>
        <p:spPr>
          <a:xfrm>
            <a:off x="607242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644;p47" descr=" 52">
            <a:extLst>
              <a:ext uri="{FF2B5EF4-FFF2-40B4-BE49-F238E27FC236}">
                <a16:creationId xmlns:a16="http://schemas.microsoft.com/office/drawing/2014/main" id="{0882AB6D-87EB-164C-AA26-F095E903F364}"/>
              </a:ext>
            </a:extLst>
          </p:cNvPr>
          <p:cNvCxnSpPr/>
          <p:nvPr/>
        </p:nvCxnSpPr>
        <p:spPr>
          <a:xfrm>
            <a:off x="62241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645;p47" descr=" 53">
            <a:extLst>
              <a:ext uri="{FF2B5EF4-FFF2-40B4-BE49-F238E27FC236}">
                <a16:creationId xmlns:a16="http://schemas.microsoft.com/office/drawing/2014/main" id="{396CC568-7E94-DF4E-A57D-13ACB7CB5672}"/>
              </a:ext>
            </a:extLst>
          </p:cNvPr>
          <p:cNvCxnSpPr/>
          <p:nvPr/>
        </p:nvCxnSpPr>
        <p:spPr>
          <a:xfrm>
            <a:off x="637584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646;p47" descr=" 54">
            <a:extLst>
              <a:ext uri="{FF2B5EF4-FFF2-40B4-BE49-F238E27FC236}">
                <a16:creationId xmlns:a16="http://schemas.microsoft.com/office/drawing/2014/main" id="{7EE21329-1D14-CB49-918C-58DD308E2AEF}"/>
              </a:ext>
            </a:extLst>
          </p:cNvPr>
          <p:cNvCxnSpPr/>
          <p:nvPr/>
        </p:nvCxnSpPr>
        <p:spPr>
          <a:xfrm>
            <a:off x="652755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647;p47" descr=" 55">
            <a:extLst>
              <a:ext uri="{FF2B5EF4-FFF2-40B4-BE49-F238E27FC236}">
                <a16:creationId xmlns:a16="http://schemas.microsoft.com/office/drawing/2014/main" id="{7B63B481-15F5-5341-AB61-48BF4F342BE4}"/>
              </a:ext>
            </a:extLst>
          </p:cNvPr>
          <p:cNvCxnSpPr/>
          <p:nvPr/>
        </p:nvCxnSpPr>
        <p:spPr>
          <a:xfrm>
            <a:off x="667926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648;p47" descr=" 56">
            <a:extLst>
              <a:ext uri="{FF2B5EF4-FFF2-40B4-BE49-F238E27FC236}">
                <a16:creationId xmlns:a16="http://schemas.microsoft.com/office/drawing/2014/main" id="{0B334EA6-D021-024E-AB25-D4ADE643E1F3}"/>
              </a:ext>
            </a:extLst>
          </p:cNvPr>
          <p:cNvCxnSpPr/>
          <p:nvPr/>
        </p:nvCxnSpPr>
        <p:spPr>
          <a:xfrm>
            <a:off x="683097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649;p47" descr=" 57">
            <a:extLst>
              <a:ext uri="{FF2B5EF4-FFF2-40B4-BE49-F238E27FC236}">
                <a16:creationId xmlns:a16="http://schemas.microsoft.com/office/drawing/2014/main" id="{EFBFEA14-3A31-9945-86AA-4CF2FE67D7BA}"/>
              </a:ext>
            </a:extLst>
          </p:cNvPr>
          <p:cNvCxnSpPr/>
          <p:nvPr/>
        </p:nvCxnSpPr>
        <p:spPr>
          <a:xfrm>
            <a:off x="698268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650;p47" descr=" 58">
            <a:extLst>
              <a:ext uri="{FF2B5EF4-FFF2-40B4-BE49-F238E27FC236}">
                <a16:creationId xmlns:a16="http://schemas.microsoft.com/office/drawing/2014/main" id="{26533108-F9EB-744E-886A-32B647E33676}"/>
              </a:ext>
            </a:extLst>
          </p:cNvPr>
          <p:cNvCxnSpPr/>
          <p:nvPr/>
        </p:nvCxnSpPr>
        <p:spPr>
          <a:xfrm>
            <a:off x="713439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651;p47" descr=" 59">
            <a:extLst>
              <a:ext uri="{FF2B5EF4-FFF2-40B4-BE49-F238E27FC236}">
                <a16:creationId xmlns:a16="http://schemas.microsoft.com/office/drawing/2014/main" id="{A12BDDA2-36DF-3547-8AFD-3981CCEC852F}"/>
              </a:ext>
            </a:extLst>
          </p:cNvPr>
          <p:cNvCxnSpPr/>
          <p:nvPr/>
        </p:nvCxnSpPr>
        <p:spPr>
          <a:xfrm>
            <a:off x="728610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52;p47" descr=" 60">
            <a:extLst>
              <a:ext uri="{FF2B5EF4-FFF2-40B4-BE49-F238E27FC236}">
                <a16:creationId xmlns:a16="http://schemas.microsoft.com/office/drawing/2014/main" id="{206ADC35-EB47-3541-BFB8-5638A3CC08DF}"/>
              </a:ext>
            </a:extLst>
          </p:cNvPr>
          <p:cNvCxnSpPr/>
          <p:nvPr/>
        </p:nvCxnSpPr>
        <p:spPr>
          <a:xfrm>
            <a:off x="743781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53;p47" descr=" 61">
            <a:extLst>
              <a:ext uri="{FF2B5EF4-FFF2-40B4-BE49-F238E27FC236}">
                <a16:creationId xmlns:a16="http://schemas.microsoft.com/office/drawing/2014/main" id="{1D5EF12F-8AC6-CC43-B608-FD03C63F32BC}"/>
              </a:ext>
            </a:extLst>
          </p:cNvPr>
          <p:cNvCxnSpPr/>
          <p:nvPr/>
        </p:nvCxnSpPr>
        <p:spPr>
          <a:xfrm>
            <a:off x="75895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54;p47" descr=" 62">
            <a:extLst>
              <a:ext uri="{FF2B5EF4-FFF2-40B4-BE49-F238E27FC236}">
                <a16:creationId xmlns:a16="http://schemas.microsoft.com/office/drawing/2014/main" id="{2F5B005F-87C9-E649-AF3E-C7018AF92B50}"/>
              </a:ext>
            </a:extLst>
          </p:cNvPr>
          <p:cNvCxnSpPr/>
          <p:nvPr/>
        </p:nvCxnSpPr>
        <p:spPr>
          <a:xfrm>
            <a:off x="77412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55;p47" descr=" 63">
            <a:extLst>
              <a:ext uri="{FF2B5EF4-FFF2-40B4-BE49-F238E27FC236}">
                <a16:creationId xmlns:a16="http://schemas.microsoft.com/office/drawing/2014/main" id="{5B81F3FC-B353-BB40-9E06-F51A3634CB54}"/>
              </a:ext>
            </a:extLst>
          </p:cNvPr>
          <p:cNvCxnSpPr/>
          <p:nvPr/>
        </p:nvCxnSpPr>
        <p:spPr>
          <a:xfrm>
            <a:off x="789294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56;p47" descr=" 64">
            <a:extLst>
              <a:ext uri="{FF2B5EF4-FFF2-40B4-BE49-F238E27FC236}">
                <a16:creationId xmlns:a16="http://schemas.microsoft.com/office/drawing/2014/main" id="{92C6BA23-A7BC-5147-92E8-BF6EABBB3429}"/>
              </a:ext>
            </a:extLst>
          </p:cNvPr>
          <p:cNvCxnSpPr/>
          <p:nvPr/>
        </p:nvCxnSpPr>
        <p:spPr>
          <a:xfrm>
            <a:off x="80446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7;p47" descr=" 65">
            <a:extLst>
              <a:ext uri="{FF2B5EF4-FFF2-40B4-BE49-F238E27FC236}">
                <a16:creationId xmlns:a16="http://schemas.microsoft.com/office/drawing/2014/main" id="{0F668586-0440-924A-9254-78875F9B03D1}"/>
              </a:ext>
            </a:extLst>
          </p:cNvPr>
          <p:cNvCxnSpPr/>
          <p:nvPr/>
        </p:nvCxnSpPr>
        <p:spPr>
          <a:xfrm>
            <a:off x="81963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58;p47" descr=" 66">
            <a:extLst>
              <a:ext uri="{FF2B5EF4-FFF2-40B4-BE49-F238E27FC236}">
                <a16:creationId xmlns:a16="http://schemas.microsoft.com/office/drawing/2014/main" id="{ACAF2630-F0EF-4940-809E-4E1D40A0561E}"/>
              </a:ext>
            </a:extLst>
          </p:cNvPr>
          <p:cNvCxnSpPr/>
          <p:nvPr/>
        </p:nvCxnSpPr>
        <p:spPr>
          <a:xfrm>
            <a:off x="834807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59;p47" descr=" 67">
            <a:extLst>
              <a:ext uri="{FF2B5EF4-FFF2-40B4-BE49-F238E27FC236}">
                <a16:creationId xmlns:a16="http://schemas.microsoft.com/office/drawing/2014/main" id="{8AD853A3-ACCE-7749-9BB2-DBCF30B36CC8}"/>
              </a:ext>
            </a:extLst>
          </p:cNvPr>
          <p:cNvCxnSpPr/>
          <p:nvPr/>
        </p:nvCxnSpPr>
        <p:spPr>
          <a:xfrm>
            <a:off x="84997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60;p47" descr=" 68">
            <a:extLst>
              <a:ext uri="{FF2B5EF4-FFF2-40B4-BE49-F238E27FC236}">
                <a16:creationId xmlns:a16="http://schemas.microsoft.com/office/drawing/2014/main" id="{BD8063C3-7011-5247-A5E8-E1D458C8CEA7}"/>
              </a:ext>
            </a:extLst>
          </p:cNvPr>
          <p:cNvCxnSpPr/>
          <p:nvPr/>
        </p:nvCxnSpPr>
        <p:spPr>
          <a:xfrm>
            <a:off x="86514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61;p47" descr=" 69">
            <a:extLst>
              <a:ext uri="{FF2B5EF4-FFF2-40B4-BE49-F238E27FC236}">
                <a16:creationId xmlns:a16="http://schemas.microsoft.com/office/drawing/2014/main" id="{246DC89A-6E01-754B-AF05-7362CD38C07B}"/>
              </a:ext>
            </a:extLst>
          </p:cNvPr>
          <p:cNvCxnSpPr>
            <a:cxnSpLocks/>
            <a:stCxn id="22" idx="0"/>
          </p:cNvCxnSpPr>
          <p:nvPr/>
        </p:nvCxnSpPr>
        <p:spPr>
          <a:xfrm flipH="1">
            <a:off x="5162035" y="331608"/>
            <a:ext cx="170" cy="37966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683;p47" descr=" 70">
            <a:extLst>
              <a:ext uri="{FF2B5EF4-FFF2-40B4-BE49-F238E27FC236}">
                <a16:creationId xmlns:a16="http://schemas.microsoft.com/office/drawing/2014/main" id="{E5D64DBC-9DEC-EF47-BF79-9A8CB65ED8F0}"/>
              </a:ext>
            </a:extLst>
          </p:cNvPr>
          <p:cNvCxnSpPr/>
          <p:nvPr/>
        </p:nvCxnSpPr>
        <p:spPr>
          <a:xfrm>
            <a:off x="5162137" y="331608"/>
            <a:ext cx="0" cy="3733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1" name="Google Shape;684;p47" descr=" 71">
            <a:extLst>
              <a:ext uri="{FF2B5EF4-FFF2-40B4-BE49-F238E27FC236}">
                <a16:creationId xmlns:a16="http://schemas.microsoft.com/office/drawing/2014/main" id="{B7605231-EAB8-FE46-BB01-AE079A55A94C}"/>
              </a:ext>
            </a:extLst>
          </p:cNvPr>
          <p:cNvCxnSpPr/>
          <p:nvPr/>
        </p:nvCxnSpPr>
        <p:spPr>
          <a:xfrm>
            <a:off x="1521105" y="2198297"/>
            <a:ext cx="728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7" name="Google Shape;611;p47" descr=" 77">
            <a:extLst>
              <a:ext uri="{FF2B5EF4-FFF2-40B4-BE49-F238E27FC236}">
                <a16:creationId xmlns:a16="http://schemas.microsoft.com/office/drawing/2014/main" id="{7E5FF5CF-E97A-1E44-8C7B-BC3015E7EE58}"/>
              </a:ext>
            </a:extLst>
          </p:cNvPr>
          <p:cNvSpPr txBox="1">
            <a:spLocks/>
          </p:cNvSpPr>
          <p:nvPr/>
        </p:nvSpPr>
        <p:spPr>
          <a:xfrm>
            <a:off x="1266900" y="-80684"/>
            <a:ext cx="3555505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200" dirty="0">
                <a:solidFill>
                  <a:schemeClr val="dk1"/>
                </a:solidFill>
              </a:rPr>
              <a:t>STATE-OF-THE-ART MATRIX</a:t>
            </a:r>
          </a:p>
        </p:txBody>
      </p:sp>
      <p:sp>
        <p:nvSpPr>
          <p:cNvPr id="21" name="Google Shape;690;p47" descr=" 21">
            <a:extLst>
              <a:ext uri="{FF2B5EF4-FFF2-40B4-BE49-F238E27FC236}">
                <a16:creationId xmlns:a16="http://schemas.microsoft.com/office/drawing/2014/main" id="{D3E078B8-D9BB-D14E-9A49-AFD0ACE51EE8}"/>
              </a:ext>
            </a:extLst>
          </p:cNvPr>
          <p:cNvSpPr/>
          <p:nvPr/>
        </p:nvSpPr>
        <p:spPr>
          <a:xfrm>
            <a:off x="5871505" y="3184867"/>
            <a:ext cx="777000" cy="77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RAZOR</a:t>
            </a:r>
            <a:endParaRPr sz="11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0" name="Google Shape;695;p47" descr=" 80">
            <a:extLst>
              <a:ext uri="{FF2B5EF4-FFF2-40B4-BE49-F238E27FC236}">
                <a16:creationId xmlns:a16="http://schemas.microsoft.com/office/drawing/2014/main" id="{82FB901D-F1A8-B947-B5F2-92672E164DFF}"/>
              </a:ext>
            </a:extLst>
          </p:cNvPr>
          <p:cNvSpPr/>
          <p:nvPr/>
        </p:nvSpPr>
        <p:spPr>
          <a:xfrm>
            <a:off x="2072400" y="3162608"/>
            <a:ext cx="510573" cy="5105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JRed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" name="Google Shape;685;p47" descr=" 82">
            <a:extLst>
              <a:ext uri="{FF2B5EF4-FFF2-40B4-BE49-F238E27FC236}">
                <a16:creationId xmlns:a16="http://schemas.microsoft.com/office/drawing/2014/main" id="{9FBCB455-B91A-7742-B501-B20F346904D0}"/>
              </a:ext>
            </a:extLst>
          </p:cNvPr>
          <p:cNvSpPr txBox="1"/>
          <p:nvPr/>
        </p:nvSpPr>
        <p:spPr>
          <a:xfrm rot="-5400000">
            <a:off x="877234" y="2124865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" name="Google Shape;686;p47" descr=" 83">
            <a:extLst>
              <a:ext uri="{FF2B5EF4-FFF2-40B4-BE49-F238E27FC236}">
                <a16:creationId xmlns:a16="http://schemas.microsoft.com/office/drawing/2014/main" id="{F4356BBE-7F32-104B-9582-66271680165A}"/>
              </a:ext>
            </a:extLst>
          </p:cNvPr>
          <p:cNvSpPr txBox="1"/>
          <p:nvPr/>
        </p:nvSpPr>
        <p:spPr>
          <a:xfrm rot="5400000">
            <a:off x="8305884" y="212501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" name="Google Shape;687;p47" descr=" 84">
            <a:extLst>
              <a:ext uri="{FF2B5EF4-FFF2-40B4-BE49-F238E27FC236}">
                <a16:creationId xmlns:a16="http://schemas.microsoft.com/office/drawing/2014/main" id="{01E9BA8E-E9D5-7D41-82DD-FF0AB3290B3E}"/>
              </a:ext>
            </a:extLst>
          </p:cNvPr>
          <p:cNvSpPr txBox="1"/>
          <p:nvPr/>
        </p:nvSpPr>
        <p:spPr>
          <a:xfrm>
            <a:off x="4591643" y="4064964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DOMAIN SPECIFIC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5" name="Google Shape;688;p47" descr=" 85">
            <a:extLst>
              <a:ext uri="{FF2B5EF4-FFF2-40B4-BE49-F238E27FC236}">
                <a16:creationId xmlns:a16="http://schemas.microsoft.com/office/drawing/2014/main" id="{9C60D8DE-BF16-6A41-9038-BA8A527C05B2}"/>
              </a:ext>
            </a:extLst>
          </p:cNvPr>
          <p:cNvSpPr txBox="1"/>
          <p:nvPr/>
        </p:nvSpPr>
        <p:spPr>
          <a:xfrm>
            <a:off x="4591598" y="18498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GENERIC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9" name="Google Shape;694;p47" descr=" 89">
            <a:extLst>
              <a:ext uri="{FF2B5EF4-FFF2-40B4-BE49-F238E27FC236}">
                <a16:creationId xmlns:a16="http://schemas.microsoft.com/office/drawing/2014/main" id="{39DEA177-6B91-054F-9F27-8D6C8F01E0E7}"/>
              </a:ext>
            </a:extLst>
          </p:cNvPr>
          <p:cNvSpPr/>
          <p:nvPr/>
        </p:nvSpPr>
        <p:spPr>
          <a:xfrm>
            <a:off x="5290602" y="1651265"/>
            <a:ext cx="614735" cy="614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JShrink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6096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 descr=" 318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4" name="Text Placeholder 3" descr=" 4">
            <a:extLst>
              <a:ext uri="{FF2B5EF4-FFF2-40B4-BE49-F238E27FC236}">
                <a16:creationId xmlns:a16="http://schemas.microsoft.com/office/drawing/2014/main" id="{AF6ADB19-789F-3D47-BEA2-EE22EEEF8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/>
              <a:t>﻿</a:t>
            </a:r>
            <a:r>
              <a:rPr lang="en-US" sz="1400" dirty="0"/>
              <a:t>THIS WORK!</a:t>
            </a:r>
            <a:endParaRPr lang="en-GB" sz="1400" dirty="0"/>
          </a:p>
        </p:txBody>
      </p:sp>
      <p:grpSp>
        <p:nvGrpSpPr>
          <p:cNvPr id="17" name="Google Shape;766;p49" descr=" 17">
            <a:extLst>
              <a:ext uri="{FF2B5EF4-FFF2-40B4-BE49-F238E27FC236}">
                <a16:creationId xmlns:a16="http://schemas.microsoft.com/office/drawing/2014/main" id="{92E548F2-CEB8-2D43-AAA1-E03114695221}"/>
              </a:ext>
            </a:extLst>
          </p:cNvPr>
          <p:cNvGrpSpPr/>
          <p:nvPr/>
        </p:nvGrpSpPr>
        <p:grpSpPr>
          <a:xfrm>
            <a:off x="8046181" y="4430428"/>
            <a:ext cx="205721" cy="245144"/>
            <a:chOff x="1246775" y="910975"/>
            <a:chExt cx="439650" cy="523900"/>
          </a:xfrm>
          <a:solidFill>
            <a:schemeClr val="bg1"/>
          </a:solidFill>
        </p:grpSpPr>
        <p:sp>
          <p:nvSpPr>
            <p:cNvPr id="18" name="Google Shape;767;p49">
              <a:extLst>
                <a:ext uri="{FF2B5EF4-FFF2-40B4-BE49-F238E27FC236}">
                  <a16:creationId xmlns:a16="http://schemas.microsoft.com/office/drawing/2014/main" id="{69BFAE50-A53B-024A-B276-C1D6B8DE6A25}"/>
                </a:ext>
              </a:extLst>
            </p:cNvPr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8;p49">
              <a:extLst>
                <a:ext uri="{FF2B5EF4-FFF2-40B4-BE49-F238E27FC236}">
                  <a16:creationId xmlns:a16="http://schemas.microsoft.com/office/drawing/2014/main" id="{07621B62-0910-6E41-977A-CB91E66CC7B4}"/>
                </a:ext>
              </a:extLst>
            </p:cNvPr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69;p49">
              <a:extLst>
                <a:ext uri="{FF2B5EF4-FFF2-40B4-BE49-F238E27FC236}">
                  <a16:creationId xmlns:a16="http://schemas.microsoft.com/office/drawing/2014/main" id="{33AE65D0-BA0D-7344-A878-AB0EE9ADC7E0}"/>
                </a:ext>
              </a:extLst>
            </p:cNvPr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614;p47" descr=" 22">
            <a:extLst>
              <a:ext uri="{FF2B5EF4-FFF2-40B4-BE49-F238E27FC236}">
                <a16:creationId xmlns:a16="http://schemas.microsoft.com/office/drawing/2014/main" id="{CDCECE80-A8F9-344F-A0A3-4DF3EA87C41B}"/>
              </a:ext>
            </a:extLst>
          </p:cNvPr>
          <p:cNvSpPr/>
          <p:nvPr/>
        </p:nvSpPr>
        <p:spPr>
          <a:xfrm>
            <a:off x="1521105" y="331608"/>
            <a:ext cx="7282200" cy="373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615;p47" descr=" 23">
            <a:extLst>
              <a:ext uri="{FF2B5EF4-FFF2-40B4-BE49-F238E27FC236}">
                <a16:creationId xmlns:a16="http://schemas.microsoft.com/office/drawing/2014/main" id="{B6E72EA6-9E68-0542-BEDD-C9F91E718241}"/>
              </a:ext>
            </a:extLst>
          </p:cNvPr>
          <p:cNvCxnSpPr/>
          <p:nvPr/>
        </p:nvCxnSpPr>
        <p:spPr>
          <a:xfrm>
            <a:off x="16728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16;p47" descr=" 24">
            <a:extLst>
              <a:ext uri="{FF2B5EF4-FFF2-40B4-BE49-F238E27FC236}">
                <a16:creationId xmlns:a16="http://schemas.microsoft.com/office/drawing/2014/main" id="{A02DB933-F4C6-D145-96AC-8B6FFC11349F}"/>
              </a:ext>
            </a:extLst>
          </p:cNvPr>
          <p:cNvCxnSpPr/>
          <p:nvPr/>
        </p:nvCxnSpPr>
        <p:spPr>
          <a:xfrm>
            <a:off x="18245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17;p47" descr=" 25">
            <a:extLst>
              <a:ext uri="{FF2B5EF4-FFF2-40B4-BE49-F238E27FC236}">
                <a16:creationId xmlns:a16="http://schemas.microsoft.com/office/drawing/2014/main" id="{360F5CBC-AEA0-C34A-96DC-B0CF0D70B5EA}"/>
              </a:ext>
            </a:extLst>
          </p:cNvPr>
          <p:cNvCxnSpPr/>
          <p:nvPr/>
        </p:nvCxnSpPr>
        <p:spPr>
          <a:xfrm>
            <a:off x="197624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618;p47" descr=" 26">
            <a:extLst>
              <a:ext uri="{FF2B5EF4-FFF2-40B4-BE49-F238E27FC236}">
                <a16:creationId xmlns:a16="http://schemas.microsoft.com/office/drawing/2014/main" id="{5C8F3B6C-AC5E-1647-9DC2-38360765156D}"/>
              </a:ext>
            </a:extLst>
          </p:cNvPr>
          <p:cNvCxnSpPr/>
          <p:nvPr/>
        </p:nvCxnSpPr>
        <p:spPr>
          <a:xfrm>
            <a:off x="21279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619;p47" descr=" 27">
            <a:extLst>
              <a:ext uri="{FF2B5EF4-FFF2-40B4-BE49-F238E27FC236}">
                <a16:creationId xmlns:a16="http://schemas.microsoft.com/office/drawing/2014/main" id="{18F4BE87-A9EB-8A4E-9735-CCD5BCCCD2EE}"/>
              </a:ext>
            </a:extLst>
          </p:cNvPr>
          <p:cNvCxnSpPr/>
          <p:nvPr/>
        </p:nvCxnSpPr>
        <p:spPr>
          <a:xfrm>
            <a:off x="22796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620;p47" descr=" 28">
            <a:extLst>
              <a:ext uri="{FF2B5EF4-FFF2-40B4-BE49-F238E27FC236}">
                <a16:creationId xmlns:a16="http://schemas.microsoft.com/office/drawing/2014/main" id="{DB54D593-1BFF-9F4C-B241-3DAFFC630140}"/>
              </a:ext>
            </a:extLst>
          </p:cNvPr>
          <p:cNvCxnSpPr/>
          <p:nvPr/>
        </p:nvCxnSpPr>
        <p:spPr>
          <a:xfrm>
            <a:off x="243137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621;p47" descr=" 29">
            <a:extLst>
              <a:ext uri="{FF2B5EF4-FFF2-40B4-BE49-F238E27FC236}">
                <a16:creationId xmlns:a16="http://schemas.microsoft.com/office/drawing/2014/main" id="{68DD8D61-AF1D-5D4C-AAF1-AE8A5307A49D}"/>
              </a:ext>
            </a:extLst>
          </p:cNvPr>
          <p:cNvCxnSpPr/>
          <p:nvPr/>
        </p:nvCxnSpPr>
        <p:spPr>
          <a:xfrm>
            <a:off x="25830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622;p47" descr=" 30">
            <a:extLst>
              <a:ext uri="{FF2B5EF4-FFF2-40B4-BE49-F238E27FC236}">
                <a16:creationId xmlns:a16="http://schemas.microsoft.com/office/drawing/2014/main" id="{311101E9-FCB9-DE4A-AC2A-8818D511B012}"/>
              </a:ext>
            </a:extLst>
          </p:cNvPr>
          <p:cNvCxnSpPr/>
          <p:nvPr/>
        </p:nvCxnSpPr>
        <p:spPr>
          <a:xfrm>
            <a:off x="27347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623;p47" descr=" 31">
            <a:extLst>
              <a:ext uri="{FF2B5EF4-FFF2-40B4-BE49-F238E27FC236}">
                <a16:creationId xmlns:a16="http://schemas.microsoft.com/office/drawing/2014/main" id="{E51D2E27-7F5B-0644-8F5B-61C4AD17BBC5}"/>
              </a:ext>
            </a:extLst>
          </p:cNvPr>
          <p:cNvCxnSpPr/>
          <p:nvPr/>
        </p:nvCxnSpPr>
        <p:spPr>
          <a:xfrm>
            <a:off x="288650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624;p47" descr=" 32">
            <a:extLst>
              <a:ext uri="{FF2B5EF4-FFF2-40B4-BE49-F238E27FC236}">
                <a16:creationId xmlns:a16="http://schemas.microsoft.com/office/drawing/2014/main" id="{E190C2E4-3682-EC40-A759-4B67B4EE1EEE}"/>
              </a:ext>
            </a:extLst>
          </p:cNvPr>
          <p:cNvCxnSpPr/>
          <p:nvPr/>
        </p:nvCxnSpPr>
        <p:spPr>
          <a:xfrm>
            <a:off x="303821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625;p47" descr=" 33">
            <a:extLst>
              <a:ext uri="{FF2B5EF4-FFF2-40B4-BE49-F238E27FC236}">
                <a16:creationId xmlns:a16="http://schemas.microsoft.com/office/drawing/2014/main" id="{80F9C592-01C1-2645-AF80-4C716BF7A774}"/>
              </a:ext>
            </a:extLst>
          </p:cNvPr>
          <p:cNvCxnSpPr/>
          <p:nvPr/>
        </p:nvCxnSpPr>
        <p:spPr>
          <a:xfrm>
            <a:off x="318992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626;p47" descr=" 34">
            <a:extLst>
              <a:ext uri="{FF2B5EF4-FFF2-40B4-BE49-F238E27FC236}">
                <a16:creationId xmlns:a16="http://schemas.microsoft.com/office/drawing/2014/main" id="{4C95D673-117C-1448-ADC0-0E7E96D53850}"/>
              </a:ext>
            </a:extLst>
          </p:cNvPr>
          <p:cNvCxnSpPr/>
          <p:nvPr/>
        </p:nvCxnSpPr>
        <p:spPr>
          <a:xfrm>
            <a:off x="3341632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627;p47" descr=" 35">
            <a:extLst>
              <a:ext uri="{FF2B5EF4-FFF2-40B4-BE49-F238E27FC236}">
                <a16:creationId xmlns:a16="http://schemas.microsoft.com/office/drawing/2014/main" id="{1C404DA8-226D-2649-A91F-C4671651559A}"/>
              </a:ext>
            </a:extLst>
          </p:cNvPr>
          <p:cNvCxnSpPr/>
          <p:nvPr/>
        </p:nvCxnSpPr>
        <p:spPr>
          <a:xfrm>
            <a:off x="349334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628;p47" descr=" 36">
            <a:extLst>
              <a:ext uri="{FF2B5EF4-FFF2-40B4-BE49-F238E27FC236}">
                <a16:creationId xmlns:a16="http://schemas.microsoft.com/office/drawing/2014/main" id="{ABEAEBF0-A170-E84E-BCEA-FF49DBF317C1}"/>
              </a:ext>
            </a:extLst>
          </p:cNvPr>
          <p:cNvCxnSpPr/>
          <p:nvPr/>
        </p:nvCxnSpPr>
        <p:spPr>
          <a:xfrm>
            <a:off x="364505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629;p47" descr=" 37">
            <a:extLst>
              <a:ext uri="{FF2B5EF4-FFF2-40B4-BE49-F238E27FC236}">
                <a16:creationId xmlns:a16="http://schemas.microsoft.com/office/drawing/2014/main" id="{6535B0C1-3AAA-5242-B2F7-7D529C298FE0}"/>
              </a:ext>
            </a:extLst>
          </p:cNvPr>
          <p:cNvCxnSpPr/>
          <p:nvPr/>
        </p:nvCxnSpPr>
        <p:spPr>
          <a:xfrm>
            <a:off x="3796761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630;p47" descr=" 38">
            <a:extLst>
              <a:ext uri="{FF2B5EF4-FFF2-40B4-BE49-F238E27FC236}">
                <a16:creationId xmlns:a16="http://schemas.microsoft.com/office/drawing/2014/main" id="{9BEBAFD0-2DAE-404A-9F4E-3AF2CD4D636B}"/>
              </a:ext>
            </a:extLst>
          </p:cNvPr>
          <p:cNvCxnSpPr/>
          <p:nvPr/>
        </p:nvCxnSpPr>
        <p:spPr>
          <a:xfrm>
            <a:off x="394847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631;p47" descr=" 39">
            <a:extLst>
              <a:ext uri="{FF2B5EF4-FFF2-40B4-BE49-F238E27FC236}">
                <a16:creationId xmlns:a16="http://schemas.microsoft.com/office/drawing/2014/main" id="{9C296D18-426F-684D-9A70-F5F9D09D6789}"/>
              </a:ext>
            </a:extLst>
          </p:cNvPr>
          <p:cNvCxnSpPr/>
          <p:nvPr/>
        </p:nvCxnSpPr>
        <p:spPr>
          <a:xfrm>
            <a:off x="41001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632;p47" descr=" 40">
            <a:extLst>
              <a:ext uri="{FF2B5EF4-FFF2-40B4-BE49-F238E27FC236}">
                <a16:creationId xmlns:a16="http://schemas.microsoft.com/office/drawing/2014/main" id="{AAA918C5-6094-2745-9A17-289008732209}"/>
              </a:ext>
            </a:extLst>
          </p:cNvPr>
          <p:cNvCxnSpPr/>
          <p:nvPr/>
        </p:nvCxnSpPr>
        <p:spPr>
          <a:xfrm>
            <a:off x="425189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633;p47" descr=" 41">
            <a:extLst>
              <a:ext uri="{FF2B5EF4-FFF2-40B4-BE49-F238E27FC236}">
                <a16:creationId xmlns:a16="http://schemas.microsoft.com/office/drawing/2014/main" id="{D44FB3F0-5EB9-0F49-8B66-FD4014C276B8}"/>
              </a:ext>
            </a:extLst>
          </p:cNvPr>
          <p:cNvCxnSpPr/>
          <p:nvPr/>
        </p:nvCxnSpPr>
        <p:spPr>
          <a:xfrm>
            <a:off x="440360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634;p47" descr=" 42">
            <a:extLst>
              <a:ext uri="{FF2B5EF4-FFF2-40B4-BE49-F238E27FC236}">
                <a16:creationId xmlns:a16="http://schemas.microsoft.com/office/drawing/2014/main" id="{8896B2CA-30E8-1446-8989-697E94719E9A}"/>
              </a:ext>
            </a:extLst>
          </p:cNvPr>
          <p:cNvCxnSpPr/>
          <p:nvPr/>
        </p:nvCxnSpPr>
        <p:spPr>
          <a:xfrm>
            <a:off x="45553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635;p47" descr=" 43">
            <a:extLst>
              <a:ext uri="{FF2B5EF4-FFF2-40B4-BE49-F238E27FC236}">
                <a16:creationId xmlns:a16="http://schemas.microsoft.com/office/drawing/2014/main" id="{C6BF2245-C246-0A4E-BBB3-F525C35CEA28}"/>
              </a:ext>
            </a:extLst>
          </p:cNvPr>
          <p:cNvCxnSpPr/>
          <p:nvPr/>
        </p:nvCxnSpPr>
        <p:spPr>
          <a:xfrm>
            <a:off x="470701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636;p47" descr=" 44">
            <a:extLst>
              <a:ext uri="{FF2B5EF4-FFF2-40B4-BE49-F238E27FC236}">
                <a16:creationId xmlns:a16="http://schemas.microsoft.com/office/drawing/2014/main" id="{6E278495-64B3-CE4C-A847-507EB80A27F9}"/>
              </a:ext>
            </a:extLst>
          </p:cNvPr>
          <p:cNvCxnSpPr/>
          <p:nvPr/>
        </p:nvCxnSpPr>
        <p:spPr>
          <a:xfrm>
            <a:off x="485872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637;p47" descr=" 45">
            <a:extLst>
              <a:ext uri="{FF2B5EF4-FFF2-40B4-BE49-F238E27FC236}">
                <a16:creationId xmlns:a16="http://schemas.microsoft.com/office/drawing/2014/main" id="{AF7412B7-4861-DB4F-8619-2F9F47ED8AA1}"/>
              </a:ext>
            </a:extLst>
          </p:cNvPr>
          <p:cNvCxnSpPr/>
          <p:nvPr/>
        </p:nvCxnSpPr>
        <p:spPr>
          <a:xfrm>
            <a:off x="50104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638;p47" descr=" 46">
            <a:extLst>
              <a:ext uri="{FF2B5EF4-FFF2-40B4-BE49-F238E27FC236}">
                <a16:creationId xmlns:a16="http://schemas.microsoft.com/office/drawing/2014/main" id="{D1569125-425A-8346-BDAA-1C5BE2A2D369}"/>
              </a:ext>
            </a:extLst>
          </p:cNvPr>
          <p:cNvCxnSpPr/>
          <p:nvPr/>
        </p:nvCxnSpPr>
        <p:spPr>
          <a:xfrm>
            <a:off x="5313880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639;p47" descr=" 47">
            <a:extLst>
              <a:ext uri="{FF2B5EF4-FFF2-40B4-BE49-F238E27FC236}">
                <a16:creationId xmlns:a16="http://schemas.microsoft.com/office/drawing/2014/main" id="{04696329-FB3B-2346-867F-B2333189D40A}"/>
              </a:ext>
            </a:extLst>
          </p:cNvPr>
          <p:cNvCxnSpPr/>
          <p:nvPr/>
        </p:nvCxnSpPr>
        <p:spPr>
          <a:xfrm>
            <a:off x="546558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640;p47" descr=" 48">
            <a:extLst>
              <a:ext uri="{FF2B5EF4-FFF2-40B4-BE49-F238E27FC236}">
                <a16:creationId xmlns:a16="http://schemas.microsoft.com/office/drawing/2014/main" id="{465D8536-D16C-AA46-BCF4-F150731153E2}"/>
              </a:ext>
            </a:extLst>
          </p:cNvPr>
          <p:cNvCxnSpPr/>
          <p:nvPr/>
        </p:nvCxnSpPr>
        <p:spPr>
          <a:xfrm>
            <a:off x="561729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641;p47" descr=" 49">
            <a:extLst>
              <a:ext uri="{FF2B5EF4-FFF2-40B4-BE49-F238E27FC236}">
                <a16:creationId xmlns:a16="http://schemas.microsoft.com/office/drawing/2014/main" id="{76B4006D-1CC6-DC4C-8BC8-AD7454D5ADD4}"/>
              </a:ext>
            </a:extLst>
          </p:cNvPr>
          <p:cNvCxnSpPr/>
          <p:nvPr/>
        </p:nvCxnSpPr>
        <p:spPr>
          <a:xfrm>
            <a:off x="5769009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642;p47" descr=" 50">
            <a:extLst>
              <a:ext uri="{FF2B5EF4-FFF2-40B4-BE49-F238E27FC236}">
                <a16:creationId xmlns:a16="http://schemas.microsoft.com/office/drawing/2014/main" id="{25E5050A-7D37-C14F-BB89-4116E85D0B90}"/>
              </a:ext>
            </a:extLst>
          </p:cNvPr>
          <p:cNvCxnSpPr/>
          <p:nvPr/>
        </p:nvCxnSpPr>
        <p:spPr>
          <a:xfrm>
            <a:off x="592071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643;p47" descr=" 51">
            <a:extLst>
              <a:ext uri="{FF2B5EF4-FFF2-40B4-BE49-F238E27FC236}">
                <a16:creationId xmlns:a16="http://schemas.microsoft.com/office/drawing/2014/main" id="{3358137F-00D1-1249-AB6B-C388C9E7E719}"/>
              </a:ext>
            </a:extLst>
          </p:cNvPr>
          <p:cNvCxnSpPr/>
          <p:nvPr/>
        </p:nvCxnSpPr>
        <p:spPr>
          <a:xfrm>
            <a:off x="607242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644;p47" descr=" 52">
            <a:extLst>
              <a:ext uri="{FF2B5EF4-FFF2-40B4-BE49-F238E27FC236}">
                <a16:creationId xmlns:a16="http://schemas.microsoft.com/office/drawing/2014/main" id="{0882AB6D-87EB-164C-AA26-F095E903F364}"/>
              </a:ext>
            </a:extLst>
          </p:cNvPr>
          <p:cNvCxnSpPr/>
          <p:nvPr/>
        </p:nvCxnSpPr>
        <p:spPr>
          <a:xfrm>
            <a:off x="622413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645;p47" descr=" 53">
            <a:extLst>
              <a:ext uri="{FF2B5EF4-FFF2-40B4-BE49-F238E27FC236}">
                <a16:creationId xmlns:a16="http://schemas.microsoft.com/office/drawing/2014/main" id="{396CC568-7E94-DF4E-A57D-13ACB7CB5672}"/>
              </a:ext>
            </a:extLst>
          </p:cNvPr>
          <p:cNvCxnSpPr/>
          <p:nvPr/>
        </p:nvCxnSpPr>
        <p:spPr>
          <a:xfrm>
            <a:off x="6375848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646;p47" descr=" 54">
            <a:extLst>
              <a:ext uri="{FF2B5EF4-FFF2-40B4-BE49-F238E27FC236}">
                <a16:creationId xmlns:a16="http://schemas.microsoft.com/office/drawing/2014/main" id="{7EE21329-1D14-CB49-918C-58DD308E2AEF}"/>
              </a:ext>
            </a:extLst>
          </p:cNvPr>
          <p:cNvCxnSpPr/>
          <p:nvPr/>
        </p:nvCxnSpPr>
        <p:spPr>
          <a:xfrm>
            <a:off x="652755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647;p47" descr=" 55">
            <a:extLst>
              <a:ext uri="{FF2B5EF4-FFF2-40B4-BE49-F238E27FC236}">
                <a16:creationId xmlns:a16="http://schemas.microsoft.com/office/drawing/2014/main" id="{7B63B481-15F5-5341-AB61-48BF4F342BE4}"/>
              </a:ext>
            </a:extLst>
          </p:cNvPr>
          <p:cNvCxnSpPr/>
          <p:nvPr/>
        </p:nvCxnSpPr>
        <p:spPr>
          <a:xfrm>
            <a:off x="667926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648;p47" descr=" 56">
            <a:extLst>
              <a:ext uri="{FF2B5EF4-FFF2-40B4-BE49-F238E27FC236}">
                <a16:creationId xmlns:a16="http://schemas.microsoft.com/office/drawing/2014/main" id="{0B334EA6-D021-024E-AB25-D4ADE643E1F3}"/>
              </a:ext>
            </a:extLst>
          </p:cNvPr>
          <p:cNvCxnSpPr/>
          <p:nvPr/>
        </p:nvCxnSpPr>
        <p:spPr>
          <a:xfrm>
            <a:off x="6830977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649;p47" descr=" 57">
            <a:extLst>
              <a:ext uri="{FF2B5EF4-FFF2-40B4-BE49-F238E27FC236}">
                <a16:creationId xmlns:a16="http://schemas.microsoft.com/office/drawing/2014/main" id="{EFBFEA14-3A31-9945-86AA-4CF2FE67D7BA}"/>
              </a:ext>
            </a:extLst>
          </p:cNvPr>
          <p:cNvCxnSpPr/>
          <p:nvPr/>
        </p:nvCxnSpPr>
        <p:spPr>
          <a:xfrm>
            <a:off x="698268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650;p47" descr=" 58">
            <a:extLst>
              <a:ext uri="{FF2B5EF4-FFF2-40B4-BE49-F238E27FC236}">
                <a16:creationId xmlns:a16="http://schemas.microsoft.com/office/drawing/2014/main" id="{26533108-F9EB-744E-886A-32B647E33676}"/>
              </a:ext>
            </a:extLst>
          </p:cNvPr>
          <p:cNvCxnSpPr/>
          <p:nvPr/>
        </p:nvCxnSpPr>
        <p:spPr>
          <a:xfrm>
            <a:off x="713439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651;p47" descr=" 59">
            <a:extLst>
              <a:ext uri="{FF2B5EF4-FFF2-40B4-BE49-F238E27FC236}">
                <a16:creationId xmlns:a16="http://schemas.microsoft.com/office/drawing/2014/main" id="{A12BDDA2-36DF-3547-8AFD-3981CCEC852F}"/>
              </a:ext>
            </a:extLst>
          </p:cNvPr>
          <p:cNvCxnSpPr/>
          <p:nvPr/>
        </p:nvCxnSpPr>
        <p:spPr>
          <a:xfrm>
            <a:off x="7286106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52;p47" descr=" 60">
            <a:extLst>
              <a:ext uri="{FF2B5EF4-FFF2-40B4-BE49-F238E27FC236}">
                <a16:creationId xmlns:a16="http://schemas.microsoft.com/office/drawing/2014/main" id="{206ADC35-EB47-3541-BFB8-5638A3CC08DF}"/>
              </a:ext>
            </a:extLst>
          </p:cNvPr>
          <p:cNvCxnSpPr/>
          <p:nvPr/>
        </p:nvCxnSpPr>
        <p:spPr>
          <a:xfrm>
            <a:off x="743781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53;p47" descr=" 61">
            <a:extLst>
              <a:ext uri="{FF2B5EF4-FFF2-40B4-BE49-F238E27FC236}">
                <a16:creationId xmlns:a16="http://schemas.microsoft.com/office/drawing/2014/main" id="{1D5EF12F-8AC6-CC43-B608-FD03C63F32BC}"/>
              </a:ext>
            </a:extLst>
          </p:cNvPr>
          <p:cNvCxnSpPr/>
          <p:nvPr/>
        </p:nvCxnSpPr>
        <p:spPr>
          <a:xfrm>
            <a:off x="758952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54;p47" descr=" 62">
            <a:extLst>
              <a:ext uri="{FF2B5EF4-FFF2-40B4-BE49-F238E27FC236}">
                <a16:creationId xmlns:a16="http://schemas.microsoft.com/office/drawing/2014/main" id="{2F5B005F-87C9-E649-AF3E-C7018AF92B50}"/>
              </a:ext>
            </a:extLst>
          </p:cNvPr>
          <p:cNvCxnSpPr/>
          <p:nvPr/>
        </p:nvCxnSpPr>
        <p:spPr>
          <a:xfrm>
            <a:off x="7741235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55;p47" descr=" 63">
            <a:extLst>
              <a:ext uri="{FF2B5EF4-FFF2-40B4-BE49-F238E27FC236}">
                <a16:creationId xmlns:a16="http://schemas.microsoft.com/office/drawing/2014/main" id="{5B81F3FC-B353-BB40-9E06-F51A3634CB54}"/>
              </a:ext>
            </a:extLst>
          </p:cNvPr>
          <p:cNvCxnSpPr/>
          <p:nvPr/>
        </p:nvCxnSpPr>
        <p:spPr>
          <a:xfrm>
            <a:off x="789294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56;p47" descr=" 64">
            <a:extLst>
              <a:ext uri="{FF2B5EF4-FFF2-40B4-BE49-F238E27FC236}">
                <a16:creationId xmlns:a16="http://schemas.microsoft.com/office/drawing/2014/main" id="{92C6BA23-A7BC-5147-92E8-BF6EABBB3429}"/>
              </a:ext>
            </a:extLst>
          </p:cNvPr>
          <p:cNvCxnSpPr/>
          <p:nvPr/>
        </p:nvCxnSpPr>
        <p:spPr>
          <a:xfrm>
            <a:off x="804465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7;p47" descr=" 65">
            <a:extLst>
              <a:ext uri="{FF2B5EF4-FFF2-40B4-BE49-F238E27FC236}">
                <a16:creationId xmlns:a16="http://schemas.microsoft.com/office/drawing/2014/main" id="{0F668586-0440-924A-9254-78875F9B03D1}"/>
              </a:ext>
            </a:extLst>
          </p:cNvPr>
          <p:cNvCxnSpPr/>
          <p:nvPr/>
        </p:nvCxnSpPr>
        <p:spPr>
          <a:xfrm>
            <a:off x="8196364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58;p47" descr=" 66">
            <a:extLst>
              <a:ext uri="{FF2B5EF4-FFF2-40B4-BE49-F238E27FC236}">
                <a16:creationId xmlns:a16="http://schemas.microsoft.com/office/drawing/2014/main" id="{ACAF2630-F0EF-4940-809E-4E1D40A0561E}"/>
              </a:ext>
            </a:extLst>
          </p:cNvPr>
          <p:cNvCxnSpPr/>
          <p:nvPr/>
        </p:nvCxnSpPr>
        <p:spPr>
          <a:xfrm>
            <a:off x="834807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59;p47" descr=" 67">
            <a:extLst>
              <a:ext uri="{FF2B5EF4-FFF2-40B4-BE49-F238E27FC236}">
                <a16:creationId xmlns:a16="http://schemas.microsoft.com/office/drawing/2014/main" id="{8AD853A3-ACCE-7749-9BB2-DBCF30B36CC8}"/>
              </a:ext>
            </a:extLst>
          </p:cNvPr>
          <p:cNvCxnSpPr/>
          <p:nvPr/>
        </p:nvCxnSpPr>
        <p:spPr>
          <a:xfrm>
            <a:off x="849978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60;p47" descr=" 68">
            <a:extLst>
              <a:ext uri="{FF2B5EF4-FFF2-40B4-BE49-F238E27FC236}">
                <a16:creationId xmlns:a16="http://schemas.microsoft.com/office/drawing/2014/main" id="{BD8063C3-7011-5247-A5E8-E1D458C8CEA7}"/>
              </a:ext>
            </a:extLst>
          </p:cNvPr>
          <p:cNvCxnSpPr/>
          <p:nvPr/>
        </p:nvCxnSpPr>
        <p:spPr>
          <a:xfrm>
            <a:off x="8651493" y="331618"/>
            <a:ext cx="0" cy="37335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61;p47" descr=" 69">
            <a:extLst>
              <a:ext uri="{FF2B5EF4-FFF2-40B4-BE49-F238E27FC236}">
                <a16:creationId xmlns:a16="http://schemas.microsoft.com/office/drawing/2014/main" id="{246DC89A-6E01-754B-AF05-7362CD38C07B}"/>
              </a:ext>
            </a:extLst>
          </p:cNvPr>
          <p:cNvCxnSpPr>
            <a:cxnSpLocks/>
            <a:stCxn id="22" idx="0"/>
          </p:cNvCxnSpPr>
          <p:nvPr/>
        </p:nvCxnSpPr>
        <p:spPr>
          <a:xfrm flipH="1">
            <a:off x="5162035" y="331608"/>
            <a:ext cx="170" cy="37966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683;p47" descr=" 70">
            <a:extLst>
              <a:ext uri="{FF2B5EF4-FFF2-40B4-BE49-F238E27FC236}">
                <a16:creationId xmlns:a16="http://schemas.microsoft.com/office/drawing/2014/main" id="{E5D64DBC-9DEC-EF47-BF79-9A8CB65ED8F0}"/>
              </a:ext>
            </a:extLst>
          </p:cNvPr>
          <p:cNvCxnSpPr/>
          <p:nvPr/>
        </p:nvCxnSpPr>
        <p:spPr>
          <a:xfrm>
            <a:off x="5162137" y="331608"/>
            <a:ext cx="0" cy="3733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1" name="Google Shape;684;p47" descr=" 71">
            <a:extLst>
              <a:ext uri="{FF2B5EF4-FFF2-40B4-BE49-F238E27FC236}">
                <a16:creationId xmlns:a16="http://schemas.microsoft.com/office/drawing/2014/main" id="{B7605231-EAB8-FE46-BB01-AE079A55A94C}"/>
              </a:ext>
            </a:extLst>
          </p:cNvPr>
          <p:cNvCxnSpPr/>
          <p:nvPr/>
        </p:nvCxnSpPr>
        <p:spPr>
          <a:xfrm>
            <a:off x="1521105" y="2198297"/>
            <a:ext cx="728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7" name="Google Shape;611;p47" descr=" 77">
            <a:extLst>
              <a:ext uri="{FF2B5EF4-FFF2-40B4-BE49-F238E27FC236}">
                <a16:creationId xmlns:a16="http://schemas.microsoft.com/office/drawing/2014/main" id="{7E5FF5CF-E97A-1E44-8C7B-BC3015E7EE58}"/>
              </a:ext>
            </a:extLst>
          </p:cNvPr>
          <p:cNvSpPr txBox="1">
            <a:spLocks/>
          </p:cNvSpPr>
          <p:nvPr/>
        </p:nvSpPr>
        <p:spPr>
          <a:xfrm>
            <a:off x="1266900" y="-80684"/>
            <a:ext cx="3555505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200" dirty="0">
                <a:solidFill>
                  <a:schemeClr val="dk1"/>
                </a:solidFill>
              </a:rPr>
              <a:t>STATE-OF-THE-ART MATRIX</a:t>
            </a:r>
          </a:p>
        </p:txBody>
      </p:sp>
      <p:sp>
        <p:nvSpPr>
          <p:cNvPr id="21" name="Google Shape;690;p47" descr=" 21">
            <a:extLst>
              <a:ext uri="{FF2B5EF4-FFF2-40B4-BE49-F238E27FC236}">
                <a16:creationId xmlns:a16="http://schemas.microsoft.com/office/drawing/2014/main" id="{D3E078B8-D9BB-D14E-9A49-AFD0ACE51EE8}"/>
              </a:ext>
            </a:extLst>
          </p:cNvPr>
          <p:cNvSpPr/>
          <p:nvPr/>
        </p:nvSpPr>
        <p:spPr>
          <a:xfrm>
            <a:off x="5871505" y="3184867"/>
            <a:ext cx="777000" cy="77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RAZOR</a:t>
            </a:r>
            <a:endParaRPr sz="11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" name="Oval 71" descr=" 79">
            <a:extLst>
              <a:ext uri="{FF2B5EF4-FFF2-40B4-BE49-F238E27FC236}">
                <a16:creationId xmlns:a16="http://schemas.microsoft.com/office/drawing/2014/main" id="{B8DAE24B-B270-A942-8CF9-C76CE539ECC0}"/>
              </a:ext>
            </a:extLst>
          </p:cNvPr>
          <p:cNvSpPr/>
          <p:nvPr/>
        </p:nvSpPr>
        <p:spPr>
          <a:xfrm>
            <a:off x="6709354" y="568223"/>
            <a:ext cx="1687052" cy="239964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0" name="Google Shape;695;p47" descr=" 80">
            <a:extLst>
              <a:ext uri="{FF2B5EF4-FFF2-40B4-BE49-F238E27FC236}">
                <a16:creationId xmlns:a16="http://schemas.microsoft.com/office/drawing/2014/main" id="{82FB901D-F1A8-B947-B5F2-92672E164DFF}"/>
              </a:ext>
            </a:extLst>
          </p:cNvPr>
          <p:cNvSpPr/>
          <p:nvPr/>
        </p:nvSpPr>
        <p:spPr>
          <a:xfrm>
            <a:off x="2072400" y="3162608"/>
            <a:ext cx="510573" cy="5105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JRed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" name="Google Shape;685;p47" descr=" 82">
            <a:extLst>
              <a:ext uri="{FF2B5EF4-FFF2-40B4-BE49-F238E27FC236}">
                <a16:creationId xmlns:a16="http://schemas.microsoft.com/office/drawing/2014/main" id="{9FBCB455-B91A-7742-B501-B20F346904D0}"/>
              </a:ext>
            </a:extLst>
          </p:cNvPr>
          <p:cNvSpPr txBox="1"/>
          <p:nvPr/>
        </p:nvSpPr>
        <p:spPr>
          <a:xfrm rot="-5400000">
            <a:off x="877234" y="2124865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" name="Google Shape;686;p47" descr=" 83">
            <a:extLst>
              <a:ext uri="{FF2B5EF4-FFF2-40B4-BE49-F238E27FC236}">
                <a16:creationId xmlns:a16="http://schemas.microsoft.com/office/drawing/2014/main" id="{F4356BBE-7F32-104B-9582-66271680165A}"/>
              </a:ext>
            </a:extLst>
          </p:cNvPr>
          <p:cNvSpPr txBox="1"/>
          <p:nvPr/>
        </p:nvSpPr>
        <p:spPr>
          <a:xfrm rot="5400000">
            <a:off x="8305884" y="212501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SOUND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" name="Google Shape;687;p47" descr=" 84">
            <a:extLst>
              <a:ext uri="{FF2B5EF4-FFF2-40B4-BE49-F238E27FC236}">
                <a16:creationId xmlns:a16="http://schemas.microsoft.com/office/drawing/2014/main" id="{01E9BA8E-E9D5-7D41-82DD-FF0AB3290B3E}"/>
              </a:ext>
            </a:extLst>
          </p:cNvPr>
          <p:cNvSpPr txBox="1"/>
          <p:nvPr/>
        </p:nvSpPr>
        <p:spPr>
          <a:xfrm>
            <a:off x="4591643" y="4064964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DOMAIN SPECIFIC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5" name="Google Shape;688;p47" descr=" 85">
            <a:extLst>
              <a:ext uri="{FF2B5EF4-FFF2-40B4-BE49-F238E27FC236}">
                <a16:creationId xmlns:a16="http://schemas.microsoft.com/office/drawing/2014/main" id="{9C60D8DE-BF16-6A41-9038-BA8A527C05B2}"/>
              </a:ext>
            </a:extLst>
          </p:cNvPr>
          <p:cNvSpPr txBox="1"/>
          <p:nvPr/>
        </p:nvSpPr>
        <p:spPr>
          <a:xfrm>
            <a:off x="4591598" y="184989"/>
            <a:ext cx="1141200" cy="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GENERIC</a:t>
            </a:r>
            <a:endParaRPr sz="105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" name="TextBox 72" descr=" 86">
            <a:extLst>
              <a:ext uri="{FF2B5EF4-FFF2-40B4-BE49-F238E27FC236}">
                <a16:creationId xmlns:a16="http://schemas.microsoft.com/office/drawing/2014/main" id="{AF5998B5-2ECE-3043-BCE0-DF7166DBCD3E}"/>
              </a:ext>
            </a:extLst>
          </p:cNvPr>
          <p:cNvSpPr txBox="1"/>
          <p:nvPr/>
        </p:nvSpPr>
        <p:spPr>
          <a:xfrm>
            <a:off x="6769085" y="1337157"/>
            <a:ext cx="15916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dk1"/>
                </a:solidFill>
                <a:latin typeface="Barlow"/>
                <a:sym typeface="Barlow"/>
              </a:rPr>
              <a:t>S</a:t>
            </a:r>
            <a:r>
              <a:rPr lang="en-SE" sz="1050" dirty="0">
                <a:solidFill>
                  <a:schemeClr val="dk1"/>
                </a:solidFill>
                <a:latin typeface="Barlow"/>
                <a:sym typeface="Barlow"/>
              </a:rPr>
              <a:t>tatic + dynamic</a:t>
            </a:r>
          </a:p>
          <a:p>
            <a:pPr algn="ctr"/>
            <a:r>
              <a:rPr lang="en-SE" sz="1050" dirty="0">
                <a:solidFill>
                  <a:schemeClr val="dk1"/>
                </a:solidFill>
                <a:latin typeface="Barlow"/>
                <a:sym typeface="Barlow"/>
              </a:rPr>
              <a:t> analysis</a:t>
            </a:r>
            <a:endParaRPr lang="en-SE" sz="105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74" name="TextBox 73" descr=" 88">
            <a:extLst>
              <a:ext uri="{FF2B5EF4-FFF2-40B4-BE49-F238E27FC236}">
                <a16:creationId xmlns:a16="http://schemas.microsoft.com/office/drawing/2014/main" id="{7F1BF6E6-9684-2149-B113-C09F0A721DE5}"/>
              </a:ext>
            </a:extLst>
          </p:cNvPr>
          <p:cNvSpPr txBox="1"/>
          <p:nvPr/>
        </p:nvSpPr>
        <p:spPr>
          <a:xfrm>
            <a:off x="6741392" y="2356306"/>
            <a:ext cx="15916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dk1"/>
                </a:solidFill>
                <a:latin typeface="Barlow"/>
                <a:sym typeface="Barlow"/>
              </a:rPr>
              <a:t>Java</a:t>
            </a:r>
            <a:endParaRPr lang="en-SE" sz="105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89" name="Google Shape;694;p47" descr=" 89">
            <a:extLst>
              <a:ext uri="{FF2B5EF4-FFF2-40B4-BE49-F238E27FC236}">
                <a16:creationId xmlns:a16="http://schemas.microsoft.com/office/drawing/2014/main" id="{39DEA177-6B91-054F-9F27-8D6C8F01E0E7}"/>
              </a:ext>
            </a:extLst>
          </p:cNvPr>
          <p:cNvSpPr/>
          <p:nvPr/>
        </p:nvSpPr>
        <p:spPr>
          <a:xfrm>
            <a:off x="5290602" y="1651265"/>
            <a:ext cx="614735" cy="6147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JShrink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35566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1734688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CONTRIBUTION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935400" y="2493113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DepClean</a:t>
            </a:r>
            <a:r>
              <a:rPr lang="en" b="1" dirty="0"/>
              <a:t>:</a:t>
            </a:r>
            <a:r>
              <a:rPr lang="en" dirty="0"/>
              <a:t> Automatically detecting and removing 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                    bloated dependencies in Maven projects</a:t>
            </a:r>
          </a:p>
        </p:txBody>
      </p:sp>
      <p:grpSp>
        <p:nvGrpSpPr>
          <p:cNvPr id="4" name="Google Shape;816;p49">
            <a:extLst>
              <a:ext uri="{FF2B5EF4-FFF2-40B4-BE49-F238E27FC236}">
                <a16:creationId xmlns:a16="http://schemas.microsoft.com/office/drawing/2014/main" id="{59D9193F-E902-6247-BD49-DA6A97A6B049}"/>
              </a:ext>
            </a:extLst>
          </p:cNvPr>
          <p:cNvGrpSpPr/>
          <p:nvPr/>
        </p:nvGrpSpPr>
        <p:grpSpPr>
          <a:xfrm>
            <a:off x="7862168" y="1584072"/>
            <a:ext cx="764767" cy="814854"/>
            <a:chOff x="5970800" y="1619250"/>
            <a:chExt cx="428650" cy="45672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Google Shape;817;p49">
              <a:extLst>
                <a:ext uri="{FF2B5EF4-FFF2-40B4-BE49-F238E27FC236}">
                  <a16:creationId xmlns:a16="http://schemas.microsoft.com/office/drawing/2014/main" id="{1FBB658D-5B9D-E54E-991D-C103125CF87D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18;p49">
              <a:extLst>
                <a:ext uri="{FF2B5EF4-FFF2-40B4-BE49-F238E27FC236}">
                  <a16:creationId xmlns:a16="http://schemas.microsoft.com/office/drawing/2014/main" id="{348703B6-27BA-F34A-AA7E-AB9E717624C3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9;p49">
              <a:extLst>
                <a:ext uri="{FF2B5EF4-FFF2-40B4-BE49-F238E27FC236}">
                  <a16:creationId xmlns:a16="http://schemas.microsoft.com/office/drawing/2014/main" id="{E8FB1793-574A-6842-850B-7C6C14D8D6E1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0;p49">
              <a:extLst>
                <a:ext uri="{FF2B5EF4-FFF2-40B4-BE49-F238E27FC236}">
                  <a16:creationId xmlns:a16="http://schemas.microsoft.com/office/drawing/2014/main" id="{221774F3-D554-6349-8490-7D0F0C0831EE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1;p49">
              <a:extLst>
                <a:ext uri="{FF2B5EF4-FFF2-40B4-BE49-F238E27FC236}">
                  <a16:creationId xmlns:a16="http://schemas.microsoft.com/office/drawing/2014/main" id="{814F7E59-5E16-BE40-A6D4-1AD3BDB810F1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CF28D4C-A3D0-CE44-A72C-DA038A4D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06" y="734984"/>
            <a:ext cx="2419228" cy="3673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8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350452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55416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6" name="Rectangle 5" descr=" 49">
            <a:extLst>
              <a:ext uri="{FF2B5EF4-FFF2-40B4-BE49-F238E27FC236}">
                <a16:creationId xmlns:a16="http://schemas.microsoft.com/office/drawing/2014/main" id="{166D42E1-FAAF-5A45-BBB0-236856A94188}"/>
              </a:ext>
            </a:extLst>
          </p:cNvPr>
          <p:cNvSpPr/>
          <p:nvPr/>
        </p:nvSpPr>
        <p:spPr>
          <a:xfrm>
            <a:off x="5548554" y="2692457"/>
            <a:ext cx="2684405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&lt;dependency&gt;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    &lt;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groupId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 Light" panose="020B0309020102050004" pitchFamily="49" charset="77"/>
              </a:rPr>
              <a:t>org.A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groupId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    &lt;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artifactId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 Light" panose="020B0309020102050004" pitchFamily="49" charset="77"/>
              </a:rPr>
              <a:t>A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artifactId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&lt;/dependency&gt;</a:t>
            </a:r>
          </a:p>
          <a:p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&lt;dependency&gt;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    &lt;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groupId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 Light" panose="020B0309020102050004" pitchFamily="49" charset="77"/>
              </a:rPr>
              <a:t>org.B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groupId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    &lt;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artifactId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 Light" panose="020B0309020102050004" pitchFamily="49" charset="77"/>
              </a:rPr>
              <a:t>B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artifactId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&lt;/dependency&gt;</a:t>
            </a:r>
            <a:endParaRPr lang="en-SE" sz="1080" b="1" dirty="0">
              <a:solidFill>
                <a:schemeClr val="accent3">
                  <a:lumMod val="50000"/>
                </a:schemeClr>
              </a:solidFill>
              <a:latin typeface="JetBrains Mono Light" panose="020B0309020102050004" pitchFamily="49" charset="77"/>
            </a:endParaRPr>
          </a:p>
          <a:p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&lt;dependency&gt;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    &lt;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groupId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 Light" panose="020B0309020102050004" pitchFamily="49" charset="77"/>
              </a:rPr>
              <a:t>org.C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groupId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    &lt;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artifactId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 Light" panose="020B0309020102050004" pitchFamily="49" charset="77"/>
              </a:rPr>
              <a:t>C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artifactId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&lt;/dependency&gt;</a:t>
            </a:r>
            <a:endParaRPr lang="en-SE" sz="1080" b="1" dirty="0">
              <a:solidFill>
                <a:schemeClr val="accent3">
                  <a:lumMod val="50000"/>
                </a:schemeClr>
              </a:solidFill>
              <a:latin typeface="JetBrains Mono Light" panose="020B0309020102050004" pitchFamily="49" charset="77"/>
            </a:endParaRPr>
          </a:p>
          <a:p>
            <a:endParaRPr lang="en-SE" sz="1080" dirty="0">
              <a:latin typeface="JetBrains Mono Light" panose="020B030902010205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805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2853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0536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15" name="TextBox 14" descr=" 22">
            <a:extLst>
              <a:ext uri="{FF2B5EF4-FFF2-40B4-BE49-F238E27FC236}">
                <a16:creationId xmlns:a16="http://schemas.microsoft.com/office/drawing/2014/main" id="{AD4E6DB4-CD90-6444-8579-49A836E66850}"/>
              </a:ext>
            </a:extLst>
          </p:cNvPr>
          <p:cNvSpPr txBox="1"/>
          <p:nvPr/>
        </p:nvSpPr>
        <p:spPr>
          <a:xfrm>
            <a:off x="2202690" y="2896387"/>
            <a:ext cx="6309356" cy="863451"/>
          </a:xfrm>
          <a:prstGeom prst="rect">
            <a:avLst/>
          </a:prstGeom>
          <a:solidFill>
            <a:srgbClr val="F1FFCA"/>
          </a:solidFill>
          <a:ln w="12700">
            <a:solidFill>
              <a:srgbClr val="1751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2400" spc="-150">
                <a:solidFill>
                  <a:schemeClr val="bg2"/>
                </a:solidFill>
                <a:latin typeface="BITSTREAM VERA SANS MONO" panose="020B0609030804020204" pitchFamily="49" charset="0"/>
                <a:ea typeface="Palatino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SE" sz="1600" dirty="0">
                <a:solidFill>
                  <a:schemeClr val="dk1"/>
                </a:solidFill>
                <a:latin typeface="Barlow"/>
                <a:ea typeface="Barlow"/>
                <a:cs typeface="Barlow"/>
              </a:rPr>
              <a:t>Direct dependencies</a:t>
            </a:r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2197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AGENDA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INTRODUCTION AND STATE-OF-THE-ART</a:t>
            </a:r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GB" sz="2000" b="1"/>
              <a:t>             </a:t>
            </a:r>
            <a:endParaRPr lang="en-GB" sz="2000" b="1" dirty="0"/>
          </a:p>
          <a:p>
            <a:pPr marL="1377950" lvl="2" indent="-400050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GB" sz="1600"/>
              <a:t>                                           </a:t>
            </a:r>
            <a:endParaRPr lang="en-US" sz="1600" dirty="0"/>
          </a:p>
          <a:p>
            <a:pPr marL="1377950" lvl="2" indent="-400050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GB" sz="1600"/>
              <a:t>                                             </a:t>
            </a:r>
            <a:endParaRPr lang="en-GB" sz="1600" dirty="0"/>
          </a:p>
          <a:p>
            <a:pPr marL="1377950" lvl="2" indent="-400050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GB" sz="1600"/>
              <a:t>      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                    </a:t>
            </a:r>
            <a:endParaRPr lang="en-US" sz="2000" b="1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         </a:t>
            </a:r>
            <a:endParaRPr lang="en-US" sz="2000" b="1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</a:t>
            </a: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17" name="Google Shape;472;p41" descr=" 17">
            <a:extLst>
              <a:ext uri="{FF2B5EF4-FFF2-40B4-BE49-F238E27FC236}">
                <a16:creationId xmlns:a16="http://schemas.microsoft.com/office/drawing/2014/main" id="{DD54A825-B9B1-6046-A830-E366839C9574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18" name="Google Shape;473;p41">
              <a:extLst>
                <a:ext uri="{FF2B5EF4-FFF2-40B4-BE49-F238E27FC236}">
                  <a16:creationId xmlns:a16="http://schemas.microsoft.com/office/drawing/2014/main" id="{60FCA5B7-4CA0-5143-9A32-F7AEF0328D86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;p41">
              <a:extLst>
                <a:ext uri="{FF2B5EF4-FFF2-40B4-BE49-F238E27FC236}">
                  <a16:creationId xmlns:a16="http://schemas.microsoft.com/office/drawing/2014/main" id="{0C534D99-B162-5545-A264-11827A6EAF8D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5;p41">
              <a:extLst>
                <a:ext uri="{FF2B5EF4-FFF2-40B4-BE49-F238E27FC236}">
                  <a16:creationId xmlns:a16="http://schemas.microsoft.com/office/drawing/2014/main" id="{C784ACAB-5F6B-C94B-AFEC-B9BE72B2B9D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6;p41">
              <a:extLst>
                <a:ext uri="{FF2B5EF4-FFF2-40B4-BE49-F238E27FC236}">
                  <a16:creationId xmlns:a16="http://schemas.microsoft.com/office/drawing/2014/main" id="{4BF0BB2C-B8AE-5D40-8BA6-D53F7770CFE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7;p41">
              <a:extLst>
                <a:ext uri="{FF2B5EF4-FFF2-40B4-BE49-F238E27FC236}">
                  <a16:creationId xmlns:a16="http://schemas.microsoft.com/office/drawing/2014/main" id="{F11E7D6E-8604-4149-8E63-A56C71A1257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2471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9241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 descr=" 30">
            <a:extLst>
              <a:ext uri="{FF2B5EF4-FFF2-40B4-BE49-F238E27FC236}">
                <a16:creationId xmlns:a16="http://schemas.microsoft.com/office/drawing/2014/main" id="{E260A595-61F2-A140-BA24-8C2B12863133}"/>
              </a:ext>
            </a:extLst>
          </p:cNvPr>
          <p:cNvSpPr/>
          <p:nvPr/>
        </p:nvSpPr>
        <p:spPr>
          <a:xfrm>
            <a:off x="315752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 descr=" 31">
            <a:extLst>
              <a:ext uri="{FF2B5EF4-FFF2-40B4-BE49-F238E27FC236}">
                <a16:creationId xmlns:a16="http://schemas.microsoft.com/office/drawing/2014/main" id="{F0551748-CCBD-2B4C-AFF4-274392509656}"/>
              </a:ext>
            </a:extLst>
          </p:cNvPr>
          <p:cNvSpPr/>
          <p:nvPr/>
        </p:nvSpPr>
        <p:spPr>
          <a:xfrm>
            <a:off x="162013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urved Connector 14" descr=" 32">
            <a:extLst>
              <a:ext uri="{FF2B5EF4-FFF2-40B4-BE49-F238E27FC236}">
                <a16:creationId xmlns:a16="http://schemas.microsoft.com/office/drawing/2014/main" id="{1CF986E7-04E3-5947-9E18-4B1DBB2D531D}"/>
              </a:ext>
            </a:extLst>
          </p:cNvPr>
          <p:cNvCxnSpPr>
            <a:cxnSpLocks/>
          </p:cNvCxnSpPr>
          <p:nvPr/>
        </p:nvCxnSpPr>
        <p:spPr>
          <a:xfrm rot="5400000">
            <a:off x="2278081" y="3478175"/>
            <a:ext cx="543443" cy="776679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 descr=" 33">
            <a:extLst>
              <a:ext uri="{FF2B5EF4-FFF2-40B4-BE49-F238E27FC236}">
                <a16:creationId xmlns:a16="http://schemas.microsoft.com/office/drawing/2014/main" id="{83607211-F92E-E94A-AF43-05AD63393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777" y="3486157"/>
            <a:ext cx="543443" cy="760711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 descr=" 34">
            <a:extLst>
              <a:ext uri="{FF2B5EF4-FFF2-40B4-BE49-F238E27FC236}">
                <a16:creationId xmlns:a16="http://schemas.microsoft.com/office/drawing/2014/main" id="{DCEF09FC-1143-F044-9E2F-C5AC76B76228}"/>
              </a:ext>
            </a:extLst>
          </p:cNvPr>
          <p:cNvSpPr/>
          <p:nvPr/>
        </p:nvSpPr>
        <p:spPr>
          <a:xfrm>
            <a:off x="5404495" y="4138235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B77AF350-1C36-5443-BE4A-65DE6CC4DAB9}"/>
              </a:ext>
            </a:extLst>
          </p:cNvPr>
          <p:cNvCxnSpPr>
            <a:cxnSpLocks/>
          </p:cNvCxnSpPr>
          <p:nvPr/>
        </p:nvCxnSpPr>
        <p:spPr>
          <a:xfrm flipH="1">
            <a:off x="5945825" y="3594792"/>
            <a:ext cx="1" cy="543442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18" name="Oval 17" descr=" 40">
            <a:extLst>
              <a:ext uri="{FF2B5EF4-FFF2-40B4-BE49-F238E27FC236}">
                <a16:creationId xmlns:a16="http://schemas.microsoft.com/office/drawing/2014/main" id="{1C64D880-9FDF-A34C-BABA-E071B46B5B79}"/>
              </a:ext>
            </a:extLst>
          </p:cNvPr>
          <p:cNvSpPr/>
          <p:nvPr/>
        </p:nvSpPr>
        <p:spPr>
          <a:xfrm>
            <a:off x="1975768" y="4244645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20" name="Oval 19" descr=" 41">
            <a:extLst>
              <a:ext uri="{FF2B5EF4-FFF2-40B4-BE49-F238E27FC236}">
                <a16:creationId xmlns:a16="http://schemas.microsoft.com/office/drawing/2014/main" id="{92952FCF-94CC-A44B-9915-B9AE45F2F7C4}"/>
              </a:ext>
            </a:extLst>
          </p:cNvPr>
          <p:cNvSpPr/>
          <p:nvPr/>
        </p:nvSpPr>
        <p:spPr>
          <a:xfrm>
            <a:off x="3511467" y="423152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23" name="Oval 22" descr=" 42">
            <a:extLst>
              <a:ext uri="{FF2B5EF4-FFF2-40B4-BE49-F238E27FC236}">
                <a16:creationId xmlns:a16="http://schemas.microsoft.com/office/drawing/2014/main" id="{F5F1BA69-65D1-2847-B27A-FF819E573C8C}"/>
              </a:ext>
            </a:extLst>
          </p:cNvPr>
          <p:cNvSpPr/>
          <p:nvPr/>
        </p:nvSpPr>
        <p:spPr>
          <a:xfrm>
            <a:off x="5760129" y="422039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96461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25" name="TextBox 24" descr=" 20">
            <a:extLst>
              <a:ext uri="{FF2B5EF4-FFF2-40B4-BE49-F238E27FC236}">
                <a16:creationId xmlns:a16="http://schemas.microsoft.com/office/drawing/2014/main" id="{DABDCEBE-D105-0B45-81B9-3BD4C5B562D2}"/>
              </a:ext>
            </a:extLst>
          </p:cNvPr>
          <p:cNvSpPr txBox="1"/>
          <p:nvPr/>
        </p:nvSpPr>
        <p:spPr>
          <a:xfrm>
            <a:off x="1441939" y="3962718"/>
            <a:ext cx="7070107" cy="863451"/>
          </a:xfrm>
          <a:prstGeom prst="rect">
            <a:avLst/>
          </a:prstGeom>
          <a:solidFill>
            <a:srgbClr val="F1FFCA"/>
          </a:solidFill>
          <a:ln w="12700">
            <a:solidFill>
              <a:srgbClr val="1751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 spc="-150">
                <a:solidFill>
                  <a:schemeClr val="bg2"/>
                </a:solidFill>
                <a:latin typeface="BITSTREAM VERA SANS MONO" panose="020B0609030804020204" pitchFamily="49" charset="0"/>
                <a:ea typeface="Palatino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SE" dirty="0">
                <a:solidFill>
                  <a:schemeClr val="dk1"/>
                </a:solidFill>
                <a:latin typeface="Barlow"/>
                <a:ea typeface="Barlow"/>
                <a:cs typeface="Barlow"/>
              </a:rPr>
              <a:t>Transitive dependencies</a:t>
            </a:r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 descr=" 30">
            <a:extLst>
              <a:ext uri="{FF2B5EF4-FFF2-40B4-BE49-F238E27FC236}">
                <a16:creationId xmlns:a16="http://schemas.microsoft.com/office/drawing/2014/main" id="{E260A595-61F2-A140-BA24-8C2B12863133}"/>
              </a:ext>
            </a:extLst>
          </p:cNvPr>
          <p:cNvSpPr/>
          <p:nvPr/>
        </p:nvSpPr>
        <p:spPr>
          <a:xfrm>
            <a:off x="315752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 descr=" 31">
            <a:extLst>
              <a:ext uri="{FF2B5EF4-FFF2-40B4-BE49-F238E27FC236}">
                <a16:creationId xmlns:a16="http://schemas.microsoft.com/office/drawing/2014/main" id="{F0551748-CCBD-2B4C-AFF4-274392509656}"/>
              </a:ext>
            </a:extLst>
          </p:cNvPr>
          <p:cNvSpPr/>
          <p:nvPr/>
        </p:nvSpPr>
        <p:spPr>
          <a:xfrm>
            <a:off x="162013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urved Connector 14" descr=" 32">
            <a:extLst>
              <a:ext uri="{FF2B5EF4-FFF2-40B4-BE49-F238E27FC236}">
                <a16:creationId xmlns:a16="http://schemas.microsoft.com/office/drawing/2014/main" id="{1CF986E7-04E3-5947-9E18-4B1DBB2D531D}"/>
              </a:ext>
            </a:extLst>
          </p:cNvPr>
          <p:cNvCxnSpPr>
            <a:cxnSpLocks/>
          </p:cNvCxnSpPr>
          <p:nvPr/>
        </p:nvCxnSpPr>
        <p:spPr>
          <a:xfrm rot="5400000">
            <a:off x="2278081" y="3478175"/>
            <a:ext cx="543443" cy="776679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 descr=" 33">
            <a:extLst>
              <a:ext uri="{FF2B5EF4-FFF2-40B4-BE49-F238E27FC236}">
                <a16:creationId xmlns:a16="http://schemas.microsoft.com/office/drawing/2014/main" id="{83607211-F92E-E94A-AF43-05AD63393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777" y="3486157"/>
            <a:ext cx="543443" cy="760711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 descr=" 34">
            <a:extLst>
              <a:ext uri="{FF2B5EF4-FFF2-40B4-BE49-F238E27FC236}">
                <a16:creationId xmlns:a16="http://schemas.microsoft.com/office/drawing/2014/main" id="{DCEF09FC-1143-F044-9E2F-C5AC76B76228}"/>
              </a:ext>
            </a:extLst>
          </p:cNvPr>
          <p:cNvSpPr/>
          <p:nvPr/>
        </p:nvSpPr>
        <p:spPr>
          <a:xfrm>
            <a:off x="5404495" y="4138235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B77AF350-1C36-5443-BE4A-65DE6CC4DAB9}"/>
              </a:ext>
            </a:extLst>
          </p:cNvPr>
          <p:cNvCxnSpPr>
            <a:cxnSpLocks/>
          </p:cNvCxnSpPr>
          <p:nvPr/>
        </p:nvCxnSpPr>
        <p:spPr>
          <a:xfrm flipH="1">
            <a:off x="5945825" y="3594792"/>
            <a:ext cx="1" cy="543442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18" name="Oval 17" descr=" 40">
            <a:extLst>
              <a:ext uri="{FF2B5EF4-FFF2-40B4-BE49-F238E27FC236}">
                <a16:creationId xmlns:a16="http://schemas.microsoft.com/office/drawing/2014/main" id="{1C64D880-9FDF-A34C-BABA-E071B46B5B79}"/>
              </a:ext>
            </a:extLst>
          </p:cNvPr>
          <p:cNvSpPr/>
          <p:nvPr/>
        </p:nvSpPr>
        <p:spPr>
          <a:xfrm>
            <a:off x="1975768" y="4244645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20" name="Oval 19" descr=" 41">
            <a:extLst>
              <a:ext uri="{FF2B5EF4-FFF2-40B4-BE49-F238E27FC236}">
                <a16:creationId xmlns:a16="http://schemas.microsoft.com/office/drawing/2014/main" id="{92952FCF-94CC-A44B-9915-B9AE45F2F7C4}"/>
              </a:ext>
            </a:extLst>
          </p:cNvPr>
          <p:cNvSpPr/>
          <p:nvPr/>
        </p:nvSpPr>
        <p:spPr>
          <a:xfrm>
            <a:off x="3511467" y="423152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23" name="Oval 22" descr=" 42">
            <a:extLst>
              <a:ext uri="{FF2B5EF4-FFF2-40B4-BE49-F238E27FC236}">
                <a16:creationId xmlns:a16="http://schemas.microsoft.com/office/drawing/2014/main" id="{F5F1BA69-65D1-2847-B27A-FF819E573C8C}"/>
              </a:ext>
            </a:extLst>
          </p:cNvPr>
          <p:cNvSpPr/>
          <p:nvPr/>
        </p:nvSpPr>
        <p:spPr>
          <a:xfrm>
            <a:off x="5760129" y="422039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72919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 descr=" 30">
            <a:extLst>
              <a:ext uri="{FF2B5EF4-FFF2-40B4-BE49-F238E27FC236}">
                <a16:creationId xmlns:a16="http://schemas.microsoft.com/office/drawing/2014/main" id="{E260A595-61F2-A140-BA24-8C2B12863133}"/>
              </a:ext>
            </a:extLst>
          </p:cNvPr>
          <p:cNvSpPr/>
          <p:nvPr/>
        </p:nvSpPr>
        <p:spPr>
          <a:xfrm>
            <a:off x="315752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 descr=" 31">
            <a:extLst>
              <a:ext uri="{FF2B5EF4-FFF2-40B4-BE49-F238E27FC236}">
                <a16:creationId xmlns:a16="http://schemas.microsoft.com/office/drawing/2014/main" id="{F0551748-CCBD-2B4C-AFF4-274392509656}"/>
              </a:ext>
            </a:extLst>
          </p:cNvPr>
          <p:cNvSpPr/>
          <p:nvPr/>
        </p:nvSpPr>
        <p:spPr>
          <a:xfrm>
            <a:off x="162013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urved Connector 14" descr=" 32">
            <a:extLst>
              <a:ext uri="{FF2B5EF4-FFF2-40B4-BE49-F238E27FC236}">
                <a16:creationId xmlns:a16="http://schemas.microsoft.com/office/drawing/2014/main" id="{1CF986E7-04E3-5947-9E18-4B1DBB2D531D}"/>
              </a:ext>
            </a:extLst>
          </p:cNvPr>
          <p:cNvCxnSpPr>
            <a:cxnSpLocks/>
          </p:cNvCxnSpPr>
          <p:nvPr/>
        </p:nvCxnSpPr>
        <p:spPr>
          <a:xfrm rot="5400000">
            <a:off x="2278081" y="3478175"/>
            <a:ext cx="543443" cy="776679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 descr=" 33">
            <a:extLst>
              <a:ext uri="{FF2B5EF4-FFF2-40B4-BE49-F238E27FC236}">
                <a16:creationId xmlns:a16="http://schemas.microsoft.com/office/drawing/2014/main" id="{83607211-F92E-E94A-AF43-05AD63393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777" y="3486157"/>
            <a:ext cx="543443" cy="760711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 descr=" 34">
            <a:extLst>
              <a:ext uri="{FF2B5EF4-FFF2-40B4-BE49-F238E27FC236}">
                <a16:creationId xmlns:a16="http://schemas.microsoft.com/office/drawing/2014/main" id="{DCEF09FC-1143-F044-9E2F-C5AC76B76228}"/>
              </a:ext>
            </a:extLst>
          </p:cNvPr>
          <p:cNvSpPr/>
          <p:nvPr/>
        </p:nvSpPr>
        <p:spPr>
          <a:xfrm>
            <a:off x="5404495" y="4138235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B77AF350-1C36-5443-BE4A-65DE6CC4DAB9}"/>
              </a:ext>
            </a:extLst>
          </p:cNvPr>
          <p:cNvCxnSpPr>
            <a:cxnSpLocks/>
          </p:cNvCxnSpPr>
          <p:nvPr/>
        </p:nvCxnSpPr>
        <p:spPr>
          <a:xfrm flipH="1">
            <a:off x="5945825" y="3594792"/>
            <a:ext cx="1" cy="543442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18" name="Oval 17" descr=" 40">
            <a:extLst>
              <a:ext uri="{FF2B5EF4-FFF2-40B4-BE49-F238E27FC236}">
                <a16:creationId xmlns:a16="http://schemas.microsoft.com/office/drawing/2014/main" id="{1C64D880-9FDF-A34C-BABA-E071B46B5B79}"/>
              </a:ext>
            </a:extLst>
          </p:cNvPr>
          <p:cNvSpPr/>
          <p:nvPr/>
        </p:nvSpPr>
        <p:spPr>
          <a:xfrm>
            <a:off x="1975768" y="4244645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20" name="Oval 19" descr=" 41">
            <a:extLst>
              <a:ext uri="{FF2B5EF4-FFF2-40B4-BE49-F238E27FC236}">
                <a16:creationId xmlns:a16="http://schemas.microsoft.com/office/drawing/2014/main" id="{92952FCF-94CC-A44B-9915-B9AE45F2F7C4}"/>
              </a:ext>
            </a:extLst>
          </p:cNvPr>
          <p:cNvSpPr/>
          <p:nvPr/>
        </p:nvSpPr>
        <p:spPr>
          <a:xfrm>
            <a:off x="3511467" y="423152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23" name="Oval 22" descr=" 42">
            <a:extLst>
              <a:ext uri="{FF2B5EF4-FFF2-40B4-BE49-F238E27FC236}">
                <a16:creationId xmlns:a16="http://schemas.microsoft.com/office/drawing/2014/main" id="{F5F1BA69-65D1-2847-B27A-FF819E573C8C}"/>
              </a:ext>
            </a:extLst>
          </p:cNvPr>
          <p:cNvSpPr/>
          <p:nvPr/>
        </p:nvSpPr>
        <p:spPr>
          <a:xfrm>
            <a:off x="5760129" y="422039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1716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 descr=" 30">
            <a:extLst>
              <a:ext uri="{FF2B5EF4-FFF2-40B4-BE49-F238E27FC236}">
                <a16:creationId xmlns:a16="http://schemas.microsoft.com/office/drawing/2014/main" id="{E260A595-61F2-A140-BA24-8C2B12863133}"/>
              </a:ext>
            </a:extLst>
          </p:cNvPr>
          <p:cNvSpPr/>
          <p:nvPr/>
        </p:nvSpPr>
        <p:spPr>
          <a:xfrm>
            <a:off x="315752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 descr=" 31">
            <a:extLst>
              <a:ext uri="{FF2B5EF4-FFF2-40B4-BE49-F238E27FC236}">
                <a16:creationId xmlns:a16="http://schemas.microsoft.com/office/drawing/2014/main" id="{F0551748-CCBD-2B4C-AFF4-274392509656}"/>
              </a:ext>
            </a:extLst>
          </p:cNvPr>
          <p:cNvSpPr/>
          <p:nvPr/>
        </p:nvSpPr>
        <p:spPr>
          <a:xfrm>
            <a:off x="162013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urved Connector 14" descr=" 32">
            <a:extLst>
              <a:ext uri="{FF2B5EF4-FFF2-40B4-BE49-F238E27FC236}">
                <a16:creationId xmlns:a16="http://schemas.microsoft.com/office/drawing/2014/main" id="{1CF986E7-04E3-5947-9E18-4B1DBB2D531D}"/>
              </a:ext>
            </a:extLst>
          </p:cNvPr>
          <p:cNvCxnSpPr>
            <a:cxnSpLocks/>
          </p:cNvCxnSpPr>
          <p:nvPr/>
        </p:nvCxnSpPr>
        <p:spPr>
          <a:xfrm rot="5400000">
            <a:off x="2278081" y="3478175"/>
            <a:ext cx="543443" cy="776679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 descr=" 33">
            <a:extLst>
              <a:ext uri="{FF2B5EF4-FFF2-40B4-BE49-F238E27FC236}">
                <a16:creationId xmlns:a16="http://schemas.microsoft.com/office/drawing/2014/main" id="{83607211-F92E-E94A-AF43-05AD63393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777" y="3486157"/>
            <a:ext cx="543443" cy="760711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 descr=" 34">
            <a:extLst>
              <a:ext uri="{FF2B5EF4-FFF2-40B4-BE49-F238E27FC236}">
                <a16:creationId xmlns:a16="http://schemas.microsoft.com/office/drawing/2014/main" id="{DCEF09FC-1143-F044-9E2F-C5AC76B76228}"/>
              </a:ext>
            </a:extLst>
          </p:cNvPr>
          <p:cNvSpPr/>
          <p:nvPr/>
        </p:nvSpPr>
        <p:spPr>
          <a:xfrm>
            <a:off x="5404495" y="4138235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B77AF350-1C36-5443-BE4A-65DE6CC4DAB9}"/>
              </a:ext>
            </a:extLst>
          </p:cNvPr>
          <p:cNvCxnSpPr>
            <a:cxnSpLocks/>
          </p:cNvCxnSpPr>
          <p:nvPr/>
        </p:nvCxnSpPr>
        <p:spPr>
          <a:xfrm flipH="1">
            <a:off x="5945825" y="3594792"/>
            <a:ext cx="1" cy="543442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18" name="Oval 17" descr=" 40">
            <a:extLst>
              <a:ext uri="{FF2B5EF4-FFF2-40B4-BE49-F238E27FC236}">
                <a16:creationId xmlns:a16="http://schemas.microsoft.com/office/drawing/2014/main" id="{1C64D880-9FDF-A34C-BABA-E071B46B5B79}"/>
              </a:ext>
            </a:extLst>
          </p:cNvPr>
          <p:cNvSpPr/>
          <p:nvPr/>
        </p:nvSpPr>
        <p:spPr>
          <a:xfrm>
            <a:off x="1975768" y="4244645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20" name="Oval 19" descr=" 41">
            <a:extLst>
              <a:ext uri="{FF2B5EF4-FFF2-40B4-BE49-F238E27FC236}">
                <a16:creationId xmlns:a16="http://schemas.microsoft.com/office/drawing/2014/main" id="{92952FCF-94CC-A44B-9915-B9AE45F2F7C4}"/>
              </a:ext>
            </a:extLst>
          </p:cNvPr>
          <p:cNvSpPr/>
          <p:nvPr/>
        </p:nvSpPr>
        <p:spPr>
          <a:xfrm>
            <a:off x="3511467" y="423152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23" name="Oval 22" descr=" 42">
            <a:extLst>
              <a:ext uri="{FF2B5EF4-FFF2-40B4-BE49-F238E27FC236}">
                <a16:creationId xmlns:a16="http://schemas.microsoft.com/office/drawing/2014/main" id="{F5F1BA69-65D1-2847-B27A-FF819E573C8C}"/>
              </a:ext>
            </a:extLst>
          </p:cNvPr>
          <p:cNvSpPr/>
          <p:nvPr/>
        </p:nvSpPr>
        <p:spPr>
          <a:xfrm>
            <a:off x="5760129" y="422039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27" name="Rounded Rectangle 26" descr=" 43">
            <a:extLst>
              <a:ext uri="{FF2B5EF4-FFF2-40B4-BE49-F238E27FC236}">
                <a16:creationId xmlns:a16="http://schemas.microsoft.com/office/drawing/2014/main" id="{333D8E9E-DDA7-C643-8600-FA9B0687DFEA}"/>
              </a:ext>
            </a:extLst>
          </p:cNvPr>
          <p:cNvSpPr/>
          <p:nvPr/>
        </p:nvSpPr>
        <p:spPr>
          <a:xfrm>
            <a:off x="4863164" y="878320"/>
            <a:ext cx="1082661" cy="579342"/>
          </a:xfrm>
          <a:prstGeom prst="roundRect">
            <a:avLst/>
          </a:prstGeom>
          <a:solidFill>
            <a:srgbClr val="711BA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 descr=" 44">
            <a:extLst>
              <a:ext uri="{FF2B5EF4-FFF2-40B4-BE49-F238E27FC236}">
                <a16:creationId xmlns:a16="http://schemas.microsoft.com/office/drawing/2014/main" id="{01BACE2D-1526-0B4B-8499-DF41F46E35B6}"/>
              </a:ext>
            </a:extLst>
          </p:cNvPr>
          <p:cNvSpPr/>
          <p:nvPr/>
        </p:nvSpPr>
        <p:spPr>
          <a:xfrm>
            <a:off x="5218800" y="1000243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Q</a:t>
            </a:r>
          </a:p>
        </p:txBody>
      </p:sp>
      <p:cxnSp>
        <p:nvCxnSpPr>
          <p:cNvPr id="25" name="Curved Connector 24" descr=" 45">
            <a:extLst>
              <a:ext uri="{FF2B5EF4-FFF2-40B4-BE49-F238E27FC236}">
                <a16:creationId xmlns:a16="http://schemas.microsoft.com/office/drawing/2014/main" id="{400C99ED-9358-7848-8046-C3D1BC2F97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14525" y="1202697"/>
            <a:ext cx="435006" cy="94493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59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 descr=" 30">
            <a:extLst>
              <a:ext uri="{FF2B5EF4-FFF2-40B4-BE49-F238E27FC236}">
                <a16:creationId xmlns:a16="http://schemas.microsoft.com/office/drawing/2014/main" id="{E260A595-61F2-A140-BA24-8C2B12863133}"/>
              </a:ext>
            </a:extLst>
          </p:cNvPr>
          <p:cNvSpPr/>
          <p:nvPr/>
        </p:nvSpPr>
        <p:spPr>
          <a:xfrm>
            <a:off x="315752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 descr=" 31">
            <a:extLst>
              <a:ext uri="{FF2B5EF4-FFF2-40B4-BE49-F238E27FC236}">
                <a16:creationId xmlns:a16="http://schemas.microsoft.com/office/drawing/2014/main" id="{F0551748-CCBD-2B4C-AFF4-274392509656}"/>
              </a:ext>
            </a:extLst>
          </p:cNvPr>
          <p:cNvSpPr/>
          <p:nvPr/>
        </p:nvSpPr>
        <p:spPr>
          <a:xfrm>
            <a:off x="162013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urved Connector 14" descr=" 32">
            <a:extLst>
              <a:ext uri="{FF2B5EF4-FFF2-40B4-BE49-F238E27FC236}">
                <a16:creationId xmlns:a16="http://schemas.microsoft.com/office/drawing/2014/main" id="{1CF986E7-04E3-5947-9E18-4B1DBB2D531D}"/>
              </a:ext>
            </a:extLst>
          </p:cNvPr>
          <p:cNvCxnSpPr>
            <a:cxnSpLocks/>
          </p:cNvCxnSpPr>
          <p:nvPr/>
        </p:nvCxnSpPr>
        <p:spPr>
          <a:xfrm rot="5400000">
            <a:off x="2278081" y="3478175"/>
            <a:ext cx="543443" cy="776679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 descr=" 33">
            <a:extLst>
              <a:ext uri="{FF2B5EF4-FFF2-40B4-BE49-F238E27FC236}">
                <a16:creationId xmlns:a16="http://schemas.microsoft.com/office/drawing/2014/main" id="{83607211-F92E-E94A-AF43-05AD63393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777" y="3486157"/>
            <a:ext cx="543443" cy="760711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 descr=" 34">
            <a:extLst>
              <a:ext uri="{FF2B5EF4-FFF2-40B4-BE49-F238E27FC236}">
                <a16:creationId xmlns:a16="http://schemas.microsoft.com/office/drawing/2014/main" id="{DCEF09FC-1143-F044-9E2F-C5AC76B76228}"/>
              </a:ext>
            </a:extLst>
          </p:cNvPr>
          <p:cNvSpPr/>
          <p:nvPr/>
        </p:nvSpPr>
        <p:spPr>
          <a:xfrm>
            <a:off x="5404495" y="4138235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B77AF350-1C36-5443-BE4A-65DE6CC4DAB9}"/>
              </a:ext>
            </a:extLst>
          </p:cNvPr>
          <p:cNvCxnSpPr>
            <a:cxnSpLocks/>
          </p:cNvCxnSpPr>
          <p:nvPr/>
        </p:nvCxnSpPr>
        <p:spPr>
          <a:xfrm flipH="1">
            <a:off x="5945825" y="3594792"/>
            <a:ext cx="1" cy="543442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18" name="Oval 17" descr=" 40">
            <a:extLst>
              <a:ext uri="{FF2B5EF4-FFF2-40B4-BE49-F238E27FC236}">
                <a16:creationId xmlns:a16="http://schemas.microsoft.com/office/drawing/2014/main" id="{1C64D880-9FDF-A34C-BABA-E071B46B5B79}"/>
              </a:ext>
            </a:extLst>
          </p:cNvPr>
          <p:cNvSpPr/>
          <p:nvPr/>
        </p:nvSpPr>
        <p:spPr>
          <a:xfrm>
            <a:off x="1975768" y="4244645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20" name="Oval 19" descr=" 41">
            <a:extLst>
              <a:ext uri="{FF2B5EF4-FFF2-40B4-BE49-F238E27FC236}">
                <a16:creationId xmlns:a16="http://schemas.microsoft.com/office/drawing/2014/main" id="{92952FCF-94CC-A44B-9915-B9AE45F2F7C4}"/>
              </a:ext>
            </a:extLst>
          </p:cNvPr>
          <p:cNvSpPr/>
          <p:nvPr/>
        </p:nvSpPr>
        <p:spPr>
          <a:xfrm>
            <a:off x="3511467" y="423152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23" name="Oval 22" descr=" 42">
            <a:extLst>
              <a:ext uri="{FF2B5EF4-FFF2-40B4-BE49-F238E27FC236}">
                <a16:creationId xmlns:a16="http://schemas.microsoft.com/office/drawing/2014/main" id="{F5F1BA69-65D1-2847-B27A-FF819E573C8C}"/>
              </a:ext>
            </a:extLst>
          </p:cNvPr>
          <p:cNvSpPr/>
          <p:nvPr/>
        </p:nvSpPr>
        <p:spPr>
          <a:xfrm>
            <a:off x="5760129" y="422039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27" name="Rounded Rectangle 26" descr=" 43">
            <a:extLst>
              <a:ext uri="{FF2B5EF4-FFF2-40B4-BE49-F238E27FC236}">
                <a16:creationId xmlns:a16="http://schemas.microsoft.com/office/drawing/2014/main" id="{333D8E9E-DDA7-C643-8600-FA9B0687DFEA}"/>
              </a:ext>
            </a:extLst>
          </p:cNvPr>
          <p:cNvSpPr/>
          <p:nvPr/>
        </p:nvSpPr>
        <p:spPr>
          <a:xfrm>
            <a:off x="4863164" y="878320"/>
            <a:ext cx="1082661" cy="579342"/>
          </a:xfrm>
          <a:prstGeom prst="roundRect">
            <a:avLst/>
          </a:prstGeom>
          <a:solidFill>
            <a:srgbClr val="711BA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 descr=" 44">
            <a:extLst>
              <a:ext uri="{FF2B5EF4-FFF2-40B4-BE49-F238E27FC236}">
                <a16:creationId xmlns:a16="http://schemas.microsoft.com/office/drawing/2014/main" id="{01BACE2D-1526-0B4B-8499-DF41F46E35B6}"/>
              </a:ext>
            </a:extLst>
          </p:cNvPr>
          <p:cNvSpPr/>
          <p:nvPr/>
        </p:nvSpPr>
        <p:spPr>
          <a:xfrm>
            <a:off x="5218800" y="1000243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Q</a:t>
            </a:r>
          </a:p>
        </p:txBody>
      </p:sp>
      <p:cxnSp>
        <p:nvCxnSpPr>
          <p:cNvPr id="25" name="Curved Connector 24" descr=" 45">
            <a:extLst>
              <a:ext uri="{FF2B5EF4-FFF2-40B4-BE49-F238E27FC236}">
                <a16:creationId xmlns:a16="http://schemas.microsoft.com/office/drawing/2014/main" id="{400C99ED-9358-7848-8046-C3D1BC2F97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14525" y="1202697"/>
            <a:ext cx="435006" cy="94493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 descr=" 50">
            <a:extLst>
              <a:ext uri="{FF2B5EF4-FFF2-40B4-BE49-F238E27FC236}">
                <a16:creationId xmlns:a16="http://schemas.microsoft.com/office/drawing/2014/main" id="{6436E32E-A214-E74A-B92F-AC37E980DCB3}"/>
              </a:ext>
            </a:extLst>
          </p:cNvPr>
          <p:cNvSpPr/>
          <p:nvPr/>
        </p:nvSpPr>
        <p:spPr>
          <a:xfrm>
            <a:off x="5651581" y="1690324"/>
            <a:ext cx="27538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&lt;parent&gt;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   &lt;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groupId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 Light" panose="020B0309020102050004" pitchFamily="49" charset="77"/>
              </a:rPr>
              <a:t>org.Q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groupId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   &lt;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artifactId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JetBrains Mono Light" panose="020B0309020102050004" pitchFamily="49" charset="77"/>
              </a:rPr>
              <a:t>Q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</a:t>
            </a:r>
            <a:r>
              <a:rPr lang="en-GB" sz="1080" b="1" dirty="0" err="1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artifactId</a:t>
            </a: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&gt;</a:t>
            </a:r>
            <a:b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</a:br>
            <a:r>
              <a:rPr lang="en-GB" sz="1080" b="1" dirty="0">
                <a:solidFill>
                  <a:schemeClr val="accent3">
                    <a:lumMod val="50000"/>
                  </a:schemeClr>
                </a:solidFill>
                <a:latin typeface="JetBrains Mono Light" panose="020B0309020102050004" pitchFamily="49" charset="77"/>
              </a:rPr>
              <a:t>&lt;/parent&gt;</a:t>
            </a:r>
            <a:endParaRPr lang="en-SE" sz="1080" b="1" dirty="0">
              <a:solidFill>
                <a:schemeClr val="accent3">
                  <a:lumMod val="50000"/>
                </a:schemeClr>
              </a:solidFill>
              <a:latin typeface="JetBrains Mono Light" panose="020B03090201020500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083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 descr=" 30">
            <a:extLst>
              <a:ext uri="{FF2B5EF4-FFF2-40B4-BE49-F238E27FC236}">
                <a16:creationId xmlns:a16="http://schemas.microsoft.com/office/drawing/2014/main" id="{E260A595-61F2-A140-BA24-8C2B12863133}"/>
              </a:ext>
            </a:extLst>
          </p:cNvPr>
          <p:cNvSpPr/>
          <p:nvPr/>
        </p:nvSpPr>
        <p:spPr>
          <a:xfrm>
            <a:off x="315752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 descr=" 31">
            <a:extLst>
              <a:ext uri="{FF2B5EF4-FFF2-40B4-BE49-F238E27FC236}">
                <a16:creationId xmlns:a16="http://schemas.microsoft.com/office/drawing/2014/main" id="{F0551748-CCBD-2B4C-AFF4-274392509656}"/>
              </a:ext>
            </a:extLst>
          </p:cNvPr>
          <p:cNvSpPr/>
          <p:nvPr/>
        </p:nvSpPr>
        <p:spPr>
          <a:xfrm>
            <a:off x="162013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urved Connector 14" descr=" 32">
            <a:extLst>
              <a:ext uri="{FF2B5EF4-FFF2-40B4-BE49-F238E27FC236}">
                <a16:creationId xmlns:a16="http://schemas.microsoft.com/office/drawing/2014/main" id="{1CF986E7-04E3-5947-9E18-4B1DBB2D531D}"/>
              </a:ext>
            </a:extLst>
          </p:cNvPr>
          <p:cNvCxnSpPr>
            <a:cxnSpLocks/>
          </p:cNvCxnSpPr>
          <p:nvPr/>
        </p:nvCxnSpPr>
        <p:spPr>
          <a:xfrm rot="5400000">
            <a:off x="2278081" y="3478175"/>
            <a:ext cx="543443" cy="776679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 descr=" 33">
            <a:extLst>
              <a:ext uri="{FF2B5EF4-FFF2-40B4-BE49-F238E27FC236}">
                <a16:creationId xmlns:a16="http://schemas.microsoft.com/office/drawing/2014/main" id="{83607211-F92E-E94A-AF43-05AD63393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777" y="3486157"/>
            <a:ext cx="543443" cy="760711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 descr=" 34">
            <a:extLst>
              <a:ext uri="{FF2B5EF4-FFF2-40B4-BE49-F238E27FC236}">
                <a16:creationId xmlns:a16="http://schemas.microsoft.com/office/drawing/2014/main" id="{DCEF09FC-1143-F044-9E2F-C5AC76B76228}"/>
              </a:ext>
            </a:extLst>
          </p:cNvPr>
          <p:cNvSpPr/>
          <p:nvPr/>
        </p:nvSpPr>
        <p:spPr>
          <a:xfrm>
            <a:off x="5404495" y="4138235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B77AF350-1C36-5443-BE4A-65DE6CC4DAB9}"/>
              </a:ext>
            </a:extLst>
          </p:cNvPr>
          <p:cNvCxnSpPr>
            <a:cxnSpLocks/>
          </p:cNvCxnSpPr>
          <p:nvPr/>
        </p:nvCxnSpPr>
        <p:spPr>
          <a:xfrm flipH="1">
            <a:off x="5945825" y="3594792"/>
            <a:ext cx="1" cy="543442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18" name="Oval 17" descr=" 40">
            <a:extLst>
              <a:ext uri="{FF2B5EF4-FFF2-40B4-BE49-F238E27FC236}">
                <a16:creationId xmlns:a16="http://schemas.microsoft.com/office/drawing/2014/main" id="{1C64D880-9FDF-A34C-BABA-E071B46B5B79}"/>
              </a:ext>
            </a:extLst>
          </p:cNvPr>
          <p:cNvSpPr/>
          <p:nvPr/>
        </p:nvSpPr>
        <p:spPr>
          <a:xfrm>
            <a:off x="1975768" y="4244645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20" name="Oval 19" descr=" 41">
            <a:extLst>
              <a:ext uri="{FF2B5EF4-FFF2-40B4-BE49-F238E27FC236}">
                <a16:creationId xmlns:a16="http://schemas.microsoft.com/office/drawing/2014/main" id="{92952FCF-94CC-A44B-9915-B9AE45F2F7C4}"/>
              </a:ext>
            </a:extLst>
          </p:cNvPr>
          <p:cNvSpPr/>
          <p:nvPr/>
        </p:nvSpPr>
        <p:spPr>
          <a:xfrm>
            <a:off x="3511467" y="423152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23" name="Oval 22" descr=" 42">
            <a:extLst>
              <a:ext uri="{FF2B5EF4-FFF2-40B4-BE49-F238E27FC236}">
                <a16:creationId xmlns:a16="http://schemas.microsoft.com/office/drawing/2014/main" id="{F5F1BA69-65D1-2847-B27A-FF819E573C8C}"/>
              </a:ext>
            </a:extLst>
          </p:cNvPr>
          <p:cNvSpPr/>
          <p:nvPr/>
        </p:nvSpPr>
        <p:spPr>
          <a:xfrm>
            <a:off x="5760129" y="422039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27" name="Rounded Rectangle 26" descr=" 43">
            <a:extLst>
              <a:ext uri="{FF2B5EF4-FFF2-40B4-BE49-F238E27FC236}">
                <a16:creationId xmlns:a16="http://schemas.microsoft.com/office/drawing/2014/main" id="{333D8E9E-DDA7-C643-8600-FA9B0687DFEA}"/>
              </a:ext>
            </a:extLst>
          </p:cNvPr>
          <p:cNvSpPr/>
          <p:nvPr/>
        </p:nvSpPr>
        <p:spPr>
          <a:xfrm>
            <a:off x="4863164" y="878320"/>
            <a:ext cx="1082661" cy="579342"/>
          </a:xfrm>
          <a:prstGeom prst="roundRect">
            <a:avLst/>
          </a:prstGeom>
          <a:solidFill>
            <a:srgbClr val="711BA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 descr=" 44">
            <a:extLst>
              <a:ext uri="{FF2B5EF4-FFF2-40B4-BE49-F238E27FC236}">
                <a16:creationId xmlns:a16="http://schemas.microsoft.com/office/drawing/2014/main" id="{01BACE2D-1526-0B4B-8499-DF41F46E35B6}"/>
              </a:ext>
            </a:extLst>
          </p:cNvPr>
          <p:cNvSpPr/>
          <p:nvPr/>
        </p:nvSpPr>
        <p:spPr>
          <a:xfrm>
            <a:off x="5218800" y="1000243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Q</a:t>
            </a:r>
          </a:p>
        </p:txBody>
      </p:sp>
      <p:cxnSp>
        <p:nvCxnSpPr>
          <p:cNvPr id="25" name="Curved Connector 24" descr=" 45">
            <a:extLst>
              <a:ext uri="{FF2B5EF4-FFF2-40B4-BE49-F238E27FC236}">
                <a16:creationId xmlns:a16="http://schemas.microsoft.com/office/drawing/2014/main" id="{400C99ED-9358-7848-8046-C3D1BC2F97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14525" y="1202697"/>
            <a:ext cx="435006" cy="94493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06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 descr=" 30">
            <a:extLst>
              <a:ext uri="{FF2B5EF4-FFF2-40B4-BE49-F238E27FC236}">
                <a16:creationId xmlns:a16="http://schemas.microsoft.com/office/drawing/2014/main" id="{E260A595-61F2-A140-BA24-8C2B12863133}"/>
              </a:ext>
            </a:extLst>
          </p:cNvPr>
          <p:cNvSpPr/>
          <p:nvPr/>
        </p:nvSpPr>
        <p:spPr>
          <a:xfrm>
            <a:off x="315752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 descr=" 31">
            <a:extLst>
              <a:ext uri="{FF2B5EF4-FFF2-40B4-BE49-F238E27FC236}">
                <a16:creationId xmlns:a16="http://schemas.microsoft.com/office/drawing/2014/main" id="{F0551748-CCBD-2B4C-AFF4-274392509656}"/>
              </a:ext>
            </a:extLst>
          </p:cNvPr>
          <p:cNvSpPr/>
          <p:nvPr/>
        </p:nvSpPr>
        <p:spPr>
          <a:xfrm>
            <a:off x="162013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urved Connector 14" descr=" 32">
            <a:extLst>
              <a:ext uri="{FF2B5EF4-FFF2-40B4-BE49-F238E27FC236}">
                <a16:creationId xmlns:a16="http://schemas.microsoft.com/office/drawing/2014/main" id="{1CF986E7-04E3-5947-9E18-4B1DBB2D531D}"/>
              </a:ext>
            </a:extLst>
          </p:cNvPr>
          <p:cNvCxnSpPr>
            <a:cxnSpLocks/>
          </p:cNvCxnSpPr>
          <p:nvPr/>
        </p:nvCxnSpPr>
        <p:spPr>
          <a:xfrm rot="5400000">
            <a:off x="2278081" y="3478175"/>
            <a:ext cx="543443" cy="776679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 descr=" 33">
            <a:extLst>
              <a:ext uri="{FF2B5EF4-FFF2-40B4-BE49-F238E27FC236}">
                <a16:creationId xmlns:a16="http://schemas.microsoft.com/office/drawing/2014/main" id="{83607211-F92E-E94A-AF43-05AD63393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777" y="3486157"/>
            <a:ext cx="543443" cy="760711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 descr=" 34">
            <a:extLst>
              <a:ext uri="{FF2B5EF4-FFF2-40B4-BE49-F238E27FC236}">
                <a16:creationId xmlns:a16="http://schemas.microsoft.com/office/drawing/2014/main" id="{DCEF09FC-1143-F044-9E2F-C5AC76B76228}"/>
              </a:ext>
            </a:extLst>
          </p:cNvPr>
          <p:cNvSpPr/>
          <p:nvPr/>
        </p:nvSpPr>
        <p:spPr>
          <a:xfrm>
            <a:off x="5404495" y="4138235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B77AF350-1C36-5443-BE4A-65DE6CC4DAB9}"/>
              </a:ext>
            </a:extLst>
          </p:cNvPr>
          <p:cNvCxnSpPr>
            <a:cxnSpLocks/>
          </p:cNvCxnSpPr>
          <p:nvPr/>
        </p:nvCxnSpPr>
        <p:spPr>
          <a:xfrm flipH="1">
            <a:off x="5945825" y="3594792"/>
            <a:ext cx="1" cy="543442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18" name="Oval 17" descr=" 40">
            <a:extLst>
              <a:ext uri="{FF2B5EF4-FFF2-40B4-BE49-F238E27FC236}">
                <a16:creationId xmlns:a16="http://schemas.microsoft.com/office/drawing/2014/main" id="{1C64D880-9FDF-A34C-BABA-E071B46B5B79}"/>
              </a:ext>
            </a:extLst>
          </p:cNvPr>
          <p:cNvSpPr/>
          <p:nvPr/>
        </p:nvSpPr>
        <p:spPr>
          <a:xfrm>
            <a:off x="1975768" y="4244645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20" name="Oval 19" descr=" 41">
            <a:extLst>
              <a:ext uri="{FF2B5EF4-FFF2-40B4-BE49-F238E27FC236}">
                <a16:creationId xmlns:a16="http://schemas.microsoft.com/office/drawing/2014/main" id="{92952FCF-94CC-A44B-9915-B9AE45F2F7C4}"/>
              </a:ext>
            </a:extLst>
          </p:cNvPr>
          <p:cNvSpPr/>
          <p:nvPr/>
        </p:nvSpPr>
        <p:spPr>
          <a:xfrm>
            <a:off x="3511467" y="423152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23" name="Oval 22" descr=" 42">
            <a:extLst>
              <a:ext uri="{FF2B5EF4-FFF2-40B4-BE49-F238E27FC236}">
                <a16:creationId xmlns:a16="http://schemas.microsoft.com/office/drawing/2014/main" id="{F5F1BA69-65D1-2847-B27A-FF819E573C8C}"/>
              </a:ext>
            </a:extLst>
          </p:cNvPr>
          <p:cNvSpPr/>
          <p:nvPr/>
        </p:nvSpPr>
        <p:spPr>
          <a:xfrm>
            <a:off x="5760129" y="422039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27" name="Rounded Rectangle 26" descr=" 43">
            <a:extLst>
              <a:ext uri="{FF2B5EF4-FFF2-40B4-BE49-F238E27FC236}">
                <a16:creationId xmlns:a16="http://schemas.microsoft.com/office/drawing/2014/main" id="{333D8E9E-DDA7-C643-8600-FA9B0687DFEA}"/>
              </a:ext>
            </a:extLst>
          </p:cNvPr>
          <p:cNvSpPr/>
          <p:nvPr/>
        </p:nvSpPr>
        <p:spPr>
          <a:xfrm>
            <a:off x="4863164" y="878320"/>
            <a:ext cx="1082661" cy="579342"/>
          </a:xfrm>
          <a:prstGeom prst="roundRect">
            <a:avLst/>
          </a:prstGeom>
          <a:solidFill>
            <a:srgbClr val="711BA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 descr=" 44">
            <a:extLst>
              <a:ext uri="{FF2B5EF4-FFF2-40B4-BE49-F238E27FC236}">
                <a16:creationId xmlns:a16="http://schemas.microsoft.com/office/drawing/2014/main" id="{01BACE2D-1526-0B4B-8499-DF41F46E35B6}"/>
              </a:ext>
            </a:extLst>
          </p:cNvPr>
          <p:cNvSpPr/>
          <p:nvPr/>
        </p:nvSpPr>
        <p:spPr>
          <a:xfrm>
            <a:off x="5218800" y="1000243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Q</a:t>
            </a:r>
          </a:p>
        </p:txBody>
      </p:sp>
      <p:cxnSp>
        <p:nvCxnSpPr>
          <p:cNvPr id="25" name="Curved Connector 24" descr=" 45">
            <a:extLst>
              <a:ext uri="{FF2B5EF4-FFF2-40B4-BE49-F238E27FC236}">
                <a16:creationId xmlns:a16="http://schemas.microsoft.com/office/drawing/2014/main" id="{400C99ED-9358-7848-8046-C3D1BC2F97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14525" y="1202697"/>
            <a:ext cx="435006" cy="94493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 descr=" 46">
            <a:extLst>
              <a:ext uri="{FF2B5EF4-FFF2-40B4-BE49-F238E27FC236}">
                <a16:creationId xmlns:a16="http://schemas.microsoft.com/office/drawing/2014/main" id="{774CEBF9-6ED9-514F-AE9F-664D228FBD94}"/>
              </a:ext>
            </a:extLst>
          </p:cNvPr>
          <p:cNvSpPr/>
          <p:nvPr/>
        </p:nvSpPr>
        <p:spPr>
          <a:xfrm>
            <a:off x="5945825" y="1882039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9" name="Oval 28" descr=" 47">
            <a:extLst>
              <a:ext uri="{FF2B5EF4-FFF2-40B4-BE49-F238E27FC236}">
                <a16:creationId xmlns:a16="http://schemas.microsoft.com/office/drawing/2014/main" id="{D007CDEA-A381-C84F-8892-14F6A777FCF9}"/>
              </a:ext>
            </a:extLst>
          </p:cNvPr>
          <p:cNvSpPr/>
          <p:nvPr/>
        </p:nvSpPr>
        <p:spPr>
          <a:xfrm>
            <a:off x="6301459" y="1964203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G</a:t>
            </a:r>
          </a:p>
        </p:txBody>
      </p:sp>
      <p:cxnSp>
        <p:nvCxnSpPr>
          <p:cNvPr id="28" name="Curved Connector 27" descr=" 48">
            <a:extLst>
              <a:ext uri="{FF2B5EF4-FFF2-40B4-BE49-F238E27FC236}">
                <a16:creationId xmlns:a16="http://schemas.microsoft.com/office/drawing/2014/main" id="{67C34C4E-040D-F14F-9905-5B9DF927A3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3635" y="1128519"/>
            <a:ext cx="424379" cy="1082660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23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31" name="TextBox 30" descr=" 21">
            <a:extLst>
              <a:ext uri="{FF2B5EF4-FFF2-40B4-BE49-F238E27FC236}">
                <a16:creationId xmlns:a16="http://schemas.microsoft.com/office/drawing/2014/main" id="{18BF3A34-D213-D444-A301-D17ABA5D8E2B}"/>
              </a:ext>
            </a:extLst>
          </p:cNvPr>
          <p:cNvSpPr txBox="1"/>
          <p:nvPr/>
        </p:nvSpPr>
        <p:spPr>
          <a:xfrm>
            <a:off x="5727914" y="1752131"/>
            <a:ext cx="3113527" cy="852824"/>
          </a:xfrm>
          <a:prstGeom prst="rect">
            <a:avLst/>
          </a:prstGeom>
          <a:solidFill>
            <a:srgbClr val="F1FFCA"/>
          </a:solidFill>
          <a:ln w="12700">
            <a:solidFill>
              <a:srgbClr val="1751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2400" spc="-150">
                <a:solidFill>
                  <a:schemeClr val="bg2"/>
                </a:solidFill>
                <a:latin typeface="BITSTREAM VERA SANS MONO" panose="020B0609030804020204" pitchFamily="49" charset="0"/>
                <a:ea typeface="Palatino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SE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Inherited dependency</a:t>
            </a:r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 descr=" 30">
            <a:extLst>
              <a:ext uri="{FF2B5EF4-FFF2-40B4-BE49-F238E27FC236}">
                <a16:creationId xmlns:a16="http://schemas.microsoft.com/office/drawing/2014/main" id="{E260A595-61F2-A140-BA24-8C2B12863133}"/>
              </a:ext>
            </a:extLst>
          </p:cNvPr>
          <p:cNvSpPr/>
          <p:nvPr/>
        </p:nvSpPr>
        <p:spPr>
          <a:xfrm>
            <a:off x="315752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 descr=" 31">
            <a:extLst>
              <a:ext uri="{FF2B5EF4-FFF2-40B4-BE49-F238E27FC236}">
                <a16:creationId xmlns:a16="http://schemas.microsoft.com/office/drawing/2014/main" id="{F0551748-CCBD-2B4C-AFF4-274392509656}"/>
              </a:ext>
            </a:extLst>
          </p:cNvPr>
          <p:cNvSpPr/>
          <p:nvPr/>
        </p:nvSpPr>
        <p:spPr>
          <a:xfrm>
            <a:off x="162013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urved Connector 14" descr=" 32">
            <a:extLst>
              <a:ext uri="{FF2B5EF4-FFF2-40B4-BE49-F238E27FC236}">
                <a16:creationId xmlns:a16="http://schemas.microsoft.com/office/drawing/2014/main" id="{1CF986E7-04E3-5947-9E18-4B1DBB2D531D}"/>
              </a:ext>
            </a:extLst>
          </p:cNvPr>
          <p:cNvCxnSpPr>
            <a:cxnSpLocks/>
          </p:cNvCxnSpPr>
          <p:nvPr/>
        </p:nvCxnSpPr>
        <p:spPr>
          <a:xfrm rot="5400000">
            <a:off x="2278081" y="3478175"/>
            <a:ext cx="543443" cy="776679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 descr=" 33">
            <a:extLst>
              <a:ext uri="{FF2B5EF4-FFF2-40B4-BE49-F238E27FC236}">
                <a16:creationId xmlns:a16="http://schemas.microsoft.com/office/drawing/2014/main" id="{83607211-F92E-E94A-AF43-05AD63393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777" y="3486157"/>
            <a:ext cx="543443" cy="760711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 descr=" 34">
            <a:extLst>
              <a:ext uri="{FF2B5EF4-FFF2-40B4-BE49-F238E27FC236}">
                <a16:creationId xmlns:a16="http://schemas.microsoft.com/office/drawing/2014/main" id="{DCEF09FC-1143-F044-9E2F-C5AC76B76228}"/>
              </a:ext>
            </a:extLst>
          </p:cNvPr>
          <p:cNvSpPr/>
          <p:nvPr/>
        </p:nvSpPr>
        <p:spPr>
          <a:xfrm>
            <a:off x="5404495" y="4138235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B77AF350-1C36-5443-BE4A-65DE6CC4DAB9}"/>
              </a:ext>
            </a:extLst>
          </p:cNvPr>
          <p:cNvCxnSpPr>
            <a:cxnSpLocks/>
          </p:cNvCxnSpPr>
          <p:nvPr/>
        </p:nvCxnSpPr>
        <p:spPr>
          <a:xfrm flipH="1">
            <a:off x="5945825" y="3594792"/>
            <a:ext cx="1" cy="543442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18" name="Oval 17" descr=" 40">
            <a:extLst>
              <a:ext uri="{FF2B5EF4-FFF2-40B4-BE49-F238E27FC236}">
                <a16:creationId xmlns:a16="http://schemas.microsoft.com/office/drawing/2014/main" id="{1C64D880-9FDF-A34C-BABA-E071B46B5B79}"/>
              </a:ext>
            </a:extLst>
          </p:cNvPr>
          <p:cNvSpPr/>
          <p:nvPr/>
        </p:nvSpPr>
        <p:spPr>
          <a:xfrm>
            <a:off x="1975768" y="4244645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20" name="Oval 19" descr=" 41">
            <a:extLst>
              <a:ext uri="{FF2B5EF4-FFF2-40B4-BE49-F238E27FC236}">
                <a16:creationId xmlns:a16="http://schemas.microsoft.com/office/drawing/2014/main" id="{92952FCF-94CC-A44B-9915-B9AE45F2F7C4}"/>
              </a:ext>
            </a:extLst>
          </p:cNvPr>
          <p:cNvSpPr/>
          <p:nvPr/>
        </p:nvSpPr>
        <p:spPr>
          <a:xfrm>
            <a:off x="3511467" y="423152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23" name="Oval 22" descr=" 42">
            <a:extLst>
              <a:ext uri="{FF2B5EF4-FFF2-40B4-BE49-F238E27FC236}">
                <a16:creationId xmlns:a16="http://schemas.microsoft.com/office/drawing/2014/main" id="{F5F1BA69-65D1-2847-B27A-FF819E573C8C}"/>
              </a:ext>
            </a:extLst>
          </p:cNvPr>
          <p:cNvSpPr/>
          <p:nvPr/>
        </p:nvSpPr>
        <p:spPr>
          <a:xfrm>
            <a:off x="5760129" y="422039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27" name="Rounded Rectangle 26" descr=" 43">
            <a:extLst>
              <a:ext uri="{FF2B5EF4-FFF2-40B4-BE49-F238E27FC236}">
                <a16:creationId xmlns:a16="http://schemas.microsoft.com/office/drawing/2014/main" id="{333D8E9E-DDA7-C643-8600-FA9B0687DFEA}"/>
              </a:ext>
            </a:extLst>
          </p:cNvPr>
          <p:cNvSpPr/>
          <p:nvPr/>
        </p:nvSpPr>
        <p:spPr>
          <a:xfrm>
            <a:off x="4863164" y="878320"/>
            <a:ext cx="1082661" cy="579342"/>
          </a:xfrm>
          <a:prstGeom prst="roundRect">
            <a:avLst/>
          </a:prstGeom>
          <a:solidFill>
            <a:srgbClr val="711BA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 descr=" 44">
            <a:extLst>
              <a:ext uri="{FF2B5EF4-FFF2-40B4-BE49-F238E27FC236}">
                <a16:creationId xmlns:a16="http://schemas.microsoft.com/office/drawing/2014/main" id="{01BACE2D-1526-0B4B-8499-DF41F46E35B6}"/>
              </a:ext>
            </a:extLst>
          </p:cNvPr>
          <p:cNvSpPr/>
          <p:nvPr/>
        </p:nvSpPr>
        <p:spPr>
          <a:xfrm>
            <a:off x="5218800" y="1000243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Q</a:t>
            </a:r>
          </a:p>
        </p:txBody>
      </p:sp>
      <p:cxnSp>
        <p:nvCxnSpPr>
          <p:cNvPr id="25" name="Curved Connector 24" descr=" 45">
            <a:extLst>
              <a:ext uri="{FF2B5EF4-FFF2-40B4-BE49-F238E27FC236}">
                <a16:creationId xmlns:a16="http://schemas.microsoft.com/office/drawing/2014/main" id="{400C99ED-9358-7848-8046-C3D1BC2F97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14525" y="1202697"/>
            <a:ext cx="435006" cy="94493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 descr=" 46">
            <a:extLst>
              <a:ext uri="{FF2B5EF4-FFF2-40B4-BE49-F238E27FC236}">
                <a16:creationId xmlns:a16="http://schemas.microsoft.com/office/drawing/2014/main" id="{774CEBF9-6ED9-514F-AE9F-664D228FBD94}"/>
              </a:ext>
            </a:extLst>
          </p:cNvPr>
          <p:cNvSpPr/>
          <p:nvPr/>
        </p:nvSpPr>
        <p:spPr>
          <a:xfrm>
            <a:off x="5945825" y="1882039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9" name="Oval 28" descr=" 47">
            <a:extLst>
              <a:ext uri="{FF2B5EF4-FFF2-40B4-BE49-F238E27FC236}">
                <a16:creationId xmlns:a16="http://schemas.microsoft.com/office/drawing/2014/main" id="{D007CDEA-A381-C84F-8892-14F6A777FCF9}"/>
              </a:ext>
            </a:extLst>
          </p:cNvPr>
          <p:cNvSpPr/>
          <p:nvPr/>
        </p:nvSpPr>
        <p:spPr>
          <a:xfrm>
            <a:off x="6301459" y="1964203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G</a:t>
            </a:r>
          </a:p>
        </p:txBody>
      </p:sp>
      <p:cxnSp>
        <p:nvCxnSpPr>
          <p:cNvPr id="28" name="Curved Connector 27" descr=" 48">
            <a:extLst>
              <a:ext uri="{FF2B5EF4-FFF2-40B4-BE49-F238E27FC236}">
                <a16:creationId xmlns:a16="http://schemas.microsoft.com/office/drawing/2014/main" id="{67C34C4E-040D-F14F-9905-5B9DF927A3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3635" y="1128519"/>
            <a:ext cx="424379" cy="1082660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5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OVERVIEW</a:t>
            </a:r>
            <a:endParaRPr lang="en-GB" sz="2200" b="1" dirty="0"/>
          </a:p>
        </p:txBody>
      </p:sp>
      <p:sp>
        <p:nvSpPr>
          <p:cNvPr id="33" name="TextBox 32" descr=" 20">
            <a:extLst>
              <a:ext uri="{FF2B5EF4-FFF2-40B4-BE49-F238E27FC236}">
                <a16:creationId xmlns:a16="http://schemas.microsoft.com/office/drawing/2014/main" id="{79F55043-3DB0-F347-BFED-A94BED8FA055}"/>
              </a:ext>
            </a:extLst>
          </p:cNvPr>
          <p:cNvSpPr txBox="1"/>
          <p:nvPr/>
        </p:nvSpPr>
        <p:spPr>
          <a:xfrm>
            <a:off x="1441939" y="3962718"/>
            <a:ext cx="7070107" cy="863451"/>
          </a:xfrm>
          <a:prstGeom prst="rect">
            <a:avLst/>
          </a:prstGeom>
          <a:solidFill>
            <a:srgbClr val="F1FFCA"/>
          </a:solidFill>
          <a:ln w="12700">
            <a:solidFill>
              <a:srgbClr val="1751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 spc="-150">
                <a:solidFill>
                  <a:schemeClr val="bg2"/>
                </a:solidFill>
                <a:latin typeface="BITSTREAM VERA SANS MONO" panose="020B0609030804020204" pitchFamily="49" charset="0"/>
                <a:ea typeface="Palatino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SE" dirty="0">
                <a:solidFill>
                  <a:schemeClr val="dk1"/>
                </a:solidFill>
                <a:latin typeface="Barlow"/>
                <a:ea typeface="Barlow"/>
                <a:cs typeface="Barlow"/>
              </a:rPr>
              <a:t>Transitive dependencies</a:t>
            </a:r>
          </a:p>
        </p:txBody>
      </p:sp>
      <p:sp>
        <p:nvSpPr>
          <p:cNvPr id="31" name="TextBox 30" descr=" 21">
            <a:extLst>
              <a:ext uri="{FF2B5EF4-FFF2-40B4-BE49-F238E27FC236}">
                <a16:creationId xmlns:a16="http://schemas.microsoft.com/office/drawing/2014/main" id="{18BF3A34-D213-D444-A301-D17ABA5D8E2B}"/>
              </a:ext>
            </a:extLst>
          </p:cNvPr>
          <p:cNvSpPr txBox="1"/>
          <p:nvPr/>
        </p:nvSpPr>
        <p:spPr>
          <a:xfrm>
            <a:off x="5727914" y="1752131"/>
            <a:ext cx="3113527" cy="852824"/>
          </a:xfrm>
          <a:prstGeom prst="rect">
            <a:avLst/>
          </a:prstGeom>
          <a:solidFill>
            <a:srgbClr val="F1FFCA"/>
          </a:solidFill>
          <a:ln w="12700">
            <a:solidFill>
              <a:srgbClr val="1751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2400" spc="-150">
                <a:solidFill>
                  <a:schemeClr val="bg2"/>
                </a:solidFill>
                <a:latin typeface="BITSTREAM VERA SANS MONO" panose="020B0609030804020204" pitchFamily="49" charset="0"/>
                <a:ea typeface="Palatino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SE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Inherited dependency</a:t>
            </a:r>
          </a:p>
        </p:txBody>
      </p:sp>
      <p:sp>
        <p:nvSpPr>
          <p:cNvPr id="32" name="TextBox 31" descr=" 22">
            <a:extLst>
              <a:ext uri="{FF2B5EF4-FFF2-40B4-BE49-F238E27FC236}">
                <a16:creationId xmlns:a16="http://schemas.microsoft.com/office/drawing/2014/main" id="{F106E60D-3272-3C49-9A01-CC7F54232C26}"/>
              </a:ext>
            </a:extLst>
          </p:cNvPr>
          <p:cNvSpPr txBox="1"/>
          <p:nvPr/>
        </p:nvSpPr>
        <p:spPr>
          <a:xfrm>
            <a:off x="2202690" y="2896387"/>
            <a:ext cx="6309356" cy="863451"/>
          </a:xfrm>
          <a:prstGeom prst="rect">
            <a:avLst/>
          </a:prstGeom>
          <a:solidFill>
            <a:srgbClr val="F1FFCA"/>
          </a:solidFill>
          <a:ln w="12700">
            <a:solidFill>
              <a:srgbClr val="1751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2400" spc="-150">
                <a:solidFill>
                  <a:schemeClr val="bg2"/>
                </a:solidFill>
                <a:latin typeface="BITSTREAM VERA SANS MONO" panose="020B0609030804020204" pitchFamily="49" charset="0"/>
                <a:ea typeface="Palatino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SE" sz="1600" dirty="0">
                <a:solidFill>
                  <a:schemeClr val="dk1"/>
                </a:solidFill>
                <a:latin typeface="Barlow"/>
                <a:ea typeface="Barlow"/>
                <a:cs typeface="Barlow"/>
              </a:rPr>
              <a:t>Direct dependencies</a:t>
            </a:r>
          </a:p>
        </p:txBody>
      </p:sp>
      <p:sp>
        <p:nvSpPr>
          <p:cNvPr id="4" name="Rounded Rectangle 3" descr=" 23">
            <a:extLst>
              <a:ext uri="{FF2B5EF4-FFF2-40B4-BE49-F238E27FC236}">
                <a16:creationId xmlns:a16="http://schemas.microsoft.com/office/drawing/2014/main" id="{89EB9F5A-7B13-B74B-A90D-4B6BB7085903}"/>
              </a:ext>
            </a:extLst>
          </p:cNvPr>
          <p:cNvSpPr/>
          <p:nvPr/>
        </p:nvSpPr>
        <p:spPr>
          <a:xfrm>
            <a:off x="3918233" y="189266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7" name="Rounded Rectangle 6" descr=" 24">
            <a:extLst>
              <a:ext uri="{FF2B5EF4-FFF2-40B4-BE49-F238E27FC236}">
                <a16:creationId xmlns:a16="http://schemas.microsoft.com/office/drawing/2014/main" id="{C6D2E84F-1200-9049-B14E-CEE903DE373C}"/>
              </a:ext>
            </a:extLst>
          </p:cNvPr>
          <p:cNvSpPr/>
          <p:nvPr/>
        </p:nvSpPr>
        <p:spPr>
          <a:xfrm>
            <a:off x="2396812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Rounded Rectangle 9" descr=" 25">
            <a:extLst>
              <a:ext uri="{FF2B5EF4-FFF2-40B4-BE49-F238E27FC236}">
                <a16:creationId xmlns:a16="http://schemas.microsoft.com/office/drawing/2014/main" id="{C44DFFEA-1E0D-D04A-8C19-FEADF80C141B}"/>
              </a:ext>
            </a:extLst>
          </p:cNvPr>
          <p:cNvSpPr/>
          <p:nvPr/>
        </p:nvSpPr>
        <p:spPr>
          <a:xfrm>
            <a:off x="3918233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Rounded Rectangle 13" descr=" 26">
            <a:extLst>
              <a:ext uri="{FF2B5EF4-FFF2-40B4-BE49-F238E27FC236}">
                <a16:creationId xmlns:a16="http://schemas.microsoft.com/office/drawing/2014/main" id="{0CA481E5-9FE5-8B4D-A787-179CB66ABCCD}"/>
              </a:ext>
            </a:extLst>
          </p:cNvPr>
          <p:cNvSpPr/>
          <p:nvPr/>
        </p:nvSpPr>
        <p:spPr>
          <a:xfrm>
            <a:off x="5404495" y="3015451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" name="Curved Connector 5" descr=" 27">
            <a:extLst>
              <a:ext uri="{FF2B5EF4-FFF2-40B4-BE49-F238E27FC236}">
                <a16:creationId xmlns:a16="http://schemas.microsoft.com/office/drawing/2014/main" id="{FC6A6FF5-BD07-8147-9741-E44596711E2C}"/>
              </a:ext>
            </a:extLst>
          </p:cNvPr>
          <p:cNvCxnSpPr>
            <a:cxnSpLocks/>
          </p:cNvCxnSpPr>
          <p:nvPr/>
        </p:nvCxnSpPr>
        <p:spPr>
          <a:xfrm rot="5400000">
            <a:off x="3427132" y="1983019"/>
            <a:ext cx="543443" cy="1521421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 descr=" 28">
            <a:extLst>
              <a:ext uri="{FF2B5EF4-FFF2-40B4-BE49-F238E27FC236}">
                <a16:creationId xmlns:a16="http://schemas.microsoft.com/office/drawing/2014/main" id="{9C9F2FA7-9DEA-3A44-9B80-C57D8C7FA4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0973" y="2000598"/>
            <a:ext cx="543443" cy="1486263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 descr=" 29">
            <a:extLst>
              <a:ext uri="{FF2B5EF4-FFF2-40B4-BE49-F238E27FC236}">
                <a16:creationId xmlns:a16="http://schemas.microsoft.com/office/drawing/2014/main" id="{338CC767-A527-4849-B463-56FEFCD5DED5}"/>
              </a:ext>
            </a:extLst>
          </p:cNvPr>
          <p:cNvCxnSpPr>
            <a:cxnSpLocks/>
          </p:cNvCxnSpPr>
          <p:nvPr/>
        </p:nvCxnSpPr>
        <p:spPr>
          <a:xfrm>
            <a:off x="4459562" y="2472009"/>
            <a:ext cx="0" cy="543443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 descr=" 30">
            <a:extLst>
              <a:ext uri="{FF2B5EF4-FFF2-40B4-BE49-F238E27FC236}">
                <a16:creationId xmlns:a16="http://schemas.microsoft.com/office/drawing/2014/main" id="{E260A595-61F2-A140-BA24-8C2B12863133}"/>
              </a:ext>
            </a:extLst>
          </p:cNvPr>
          <p:cNvSpPr/>
          <p:nvPr/>
        </p:nvSpPr>
        <p:spPr>
          <a:xfrm>
            <a:off x="315752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 descr=" 31">
            <a:extLst>
              <a:ext uri="{FF2B5EF4-FFF2-40B4-BE49-F238E27FC236}">
                <a16:creationId xmlns:a16="http://schemas.microsoft.com/office/drawing/2014/main" id="{F0551748-CCBD-2B4C-AFF4-274392509656}"/>
              </a:ext>
            </a:extLst>
          </p:cNvPr>
          <p:cNvSpPr/>
          <p:nvPr/>
        </p:nvSpPr>
        <p:spPr>
          <a:xfrm>
            <a:off x="1620132" y="413823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5" name="Curved Connector 14" descr=" 32">
            <a:extLst>
              <a:ext uri="{FF2B5EF4-FFF2-40B4-BE49-F238E27FC236}">
                <a16:creationId xmlns:a16="http://schemas.microsoft.com/office/drawing/2014/main" id="{1CF986E7-04E3-5947-9E18-4B1DBB2D531D}"/>
              </a:ext>
            </a:extLst>
          </p:cNvPr>
          <p:cNvCxnSpPr>
            <a:cxnSpLocks/>
          </p:cNvCxnSpPr>
          <p:nvPr/>
        </p:nvCxnSpPr>
        <p:spPr>
          <a:xfrm rot="5400000">
            <a:off x="2278081" y="3478175"/>
            <a:ext cx="543443" cy="776679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 descr=" 33">
            <a:extLst>
              <a:ext uri="{FF2B5EF4-FFF2-40B4-BE49-F238E27FC236}">
                <a16:creationId xmlns:a16="http://schemas.microsoft.com/office/drawing/2014/main" id="{83607211-F92E-E94A-AF43-05AD633937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777" y="3486157"/>
            <a:ext cx="543443" cy="760711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 descr=" 34">
            <a:extLst>
              <a:ext uri="{FF2B5EF4-FFF2-40B4-BE49-F238E27FC236}">
                <a16:creationId xmlns:a16="http://schemas.microsoft.com/office/drawing/2014/main" id="{DCEF09FC-1143-F044-9E2F-C5AC76B76228}"/>
              </a:ext>
            </a:extLst>
          </p:cNvPr>
          <p:cNvSpPr/>
          <p:nvPr/>
        </p:nvSpPr>
        <p:spPr>
          <a:xfrm>
            <a:off x="5404495" y="4138235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2" name="Straight Arrow Connector 21" descr=" 35">
            <a:extLst>
              <a:ext uri="{FF2B5EF4-FFF2-40B4-BE49-F238E27FC236}">
                <a16:creationId xmlns:a16="http://schemas.microsoft.com/office/drawing/2014/main" id="{B77AF350-1C36-5443-BE4A-65DE6CC4DAB9}"/>
              </a:ext>
            </a:extLst>
          </p:cNvPr>
          <p:cNvCxnSpPr>
            <a:cxnSpLocks/>
          </p:cNvCxnSpPr>
          <p:nvPr/>
        </p:nvCxnSpPr>
        <p:spPr>
          <a:xfrm flipH="1">
            <a:off x="5945825" y="3594792"/>
            <a:ext cx="1" cy="543442"/>
          </a:xfrm>
          <a:prstGeom prst="straightConnector1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 descr=" 36">
            <a:extLst>
              <a:ext uri="{FF2B5EF4-FFF2-40B4-BE49-F238E27FC236}">
                <a16:creationId xmlns:a16="http://schemas.microsoft.com/office/drawing/2014/main" id="{6C24EFE4-E37A-C746-90DB-2F8656E6187B}"/>
              </a:ext>
            </a:extLst>
          </p:cNvPr>
          <p:cNvSpPr/>
          <p:nvPr/>
        </p:nvSpPr>
        <p:spPr>
          <a:xfrm>
            <a:off x="4273867" y="201459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8" name="Oval 7" descr=" 37">
            <a:extLst>
              <a:ext uri="{FF2B5EF4-FFF2-40B4-BE49-F238E27FC236}">
                <a16:creationId xmlns:a16="http://schemas.microsoft.com/office/drawing/2014/main" id="{A965919E-A65C-A649-8F37-5F87C9B743DF}"/>
              </a:ext>
            </a:extLst>
          </p:cNvPr>
          <p:cNvSpPr/>
          <p:nvPr/>
        </p:nvSpPr>
        <p:spPr>
          <a:xfrm>
            <a:off x="2752446" y="311771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9" name="Oval 8" descr=" 38">
            <a:extLst>
              <a:ext uri="{FF2B5EF4-FFF2-40B4-BE49-F238E27FC236}">
                <a16:creationId xmlns:a16="http://schemas.microsoft.com/office/drawing/2014/main" id="{879DA210-BE15-9D48-A1B4-62ED82449A80}"/>
              </a:ext>
            </a:extLst>
          </p:cNvPr>
          <p:cNvSpPr/>
          <p:nvPr/>
        </p:nvSpPr>
        <p:spPr>
          <a:xfrm>
            <a:off x="4273866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13" name="Oval 12" descr=" 39">
            <a:extLst>
              <a:ext uri="{FF2B5EF4-FFF2-40B4-BE49-F238E27FC236}">
                <a16:creationId xmlns:a16="http://schemas.microsoft.com/office/drawing/2014/main" id="{D37BFF23-4669-A24D-A391-C241479A0872}"/>
              </a:ext>
            </a:extLst>
          </p:cNvPr>
          <p:cNvSpPr/>
          <p:nvPr/>
        </p:nvSpPr>
        <p:spPr>
          <a:xfrm>
            <a:off x="5760129" y="313280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18" name="Oval 17" descr=" 40">
            <a:extLst>
              <a:ext uri="{FF2B5EF4-FFF2-40B4-BE49-F238E27FC236}">
                <a16:creationId xmlns:a16="http://schemas.microsoft.com/office/drawing/2014/main" id="{1C64D880-9FDF-A34C-BABA-E071B46B5B79}"/>
              </a:ext>
            </a:extLst>
          </p:cNvPr>
          <p:cNvSpPr/>
          <p:nvPr/>
        </p:nvSpPr>
        <p:spPr>
          <a:xfrm>
            <a:off x="1975768" y="4244645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20" name="Oval 19" descr=" 41">
            <a:extLst>
              <a:ext uri="{FF2B5EF4-FFF2-40B4-BE49-F238E27FC236}">
                <a16:creationId xmlns:a16="http://schemas.microsoft.com/office/drawing/2014/main" id="{92952FCF-94CC-A44B-9915-B9AE45F2F7C4}"/>
              </a:ext>
            </a:extLst>
          </p:cNvPr>
          <p:cNvSpPr/>
          <p:nvPr/>
        </p:nvSpPr>
        <p:spPr>
          <a:xfrm>
            <a:off x="3511467" y="423152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23" name="Oval 22" descr=" 42">
            <a:extLst>
              <a:ext uri="{FF2B5EF4-FFF2-40B4-BE49-F238E27FC236}">
                <a16:creationId xmlns:a16="http://schemas.microsoft.com/office/drawing/2014/main" id="{F5F1BA69-65D1-2847-B27A-FF819E573C8C}"/>
              </a:ext>
            </a:extLst>
          </p:cNvPr>
          <p:cNvSpPr/>
          <p:nvPr/>
        </p:nvSpPr>
        <p:spPr>
          <a:xfrm>
            <a:off x="5760129" y="4220398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27" name="Rounded Rectangle 26" descr=" 43">
            <a:extLst>
              <a:ext uri="{FF2B5EF4-FFF2-40B4-BE49-F238E27FC236}">
                <a16:creationId xmlns:a16="http://schemas.microsoft.com/office/drawing/2014/main" id="{333D8E9E-DDA7-C643-8600-FA9B0687DFEA}"/>
              </a:ext>
            </a:extLst>
          </p:cNvPr>
          <p:cNvSpPr/>
          <p:nvPr/>
        </p:nvSpPr>
        <p:spPr>
          <a:xfrm>
            <a:off x="4863164" y="878320"/>
            <a:ext cx="1082661" cy="579342"/>
          </a:xfrm>
          <a:prstGeom prst="roundRect">
            <a:avLst/>
          </a:prstGeom>
          <a:solidFill>
            <a:srgbClr val="711BA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6" name="Oval 25" descr=" 44">
            <a:extLst>
              <a:ext uri="{FF2B5EF4-FFF2-40B4-BE49-F238E27FC236}">
                <a16:creationId xmlns:a16="http://schemas.microsoft.com/office/drawing/2014/main" id="{01BACE2D-1526-0B4B-8499-DF41F46E35B6}"/>
              </a:ext>
            </a:extLst>
          </p:cNvPr>
          <p:cNvSpPr/>
          <p:nvPr/>
        </p:nvSpPr>
        <p:spPr>
          <a:xfrm>
            <a:off x="5218800" y="1000243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Q</a:t>
            </a:r>
          </a:p>
        </p:txBody>
      </p:sp>
      <p:cxnSp>
        <p:nvCxnSpPr>
          <p:cNvPr id="25" name="Curved Connector 24" descr=" 45">
            <a:extLst>
              <a:ext uri="{FF2B5EF4-FFF2-40B4-BE49-F238E27FC236}">
                <a16:creationId xmlns:a16="http://schemas.microsoft.com/office/drawing/2014/main" id="{400C99ED-9358-7848-8046-C3D1BC2F971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14525" y="1202697"/>
            <a:ext cx="435006" cy="94493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 descr=" 46">
            <a:extLst>
              <a:ext uri="{FF2B5EF4-FFF2-40B4-BE49-F238E27FC236}">
                <a16:creationId xmlns:a16="http://schemas.microsoft.com/office/drawing/2014/main" id="{774CEBF9-6ED9-514F-AE9F-664D228FBD94}"/>
              </a:ext>
            </a:extLst>
          </p:cNvPr>
          <p:cNvSpPr/>
          <p:nvPr/>
        </p:nvSpPr>
        <p:spPr>
          <a:xfrm>
            <a:off x="5945825" y="1882039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29" name="Oval 28" descr=" 47">
            <a:extLst>
              <a:ext uri="{FF2B5EF4-FFF2-40B4-BE49-F238E27FC236}">
                <a16:creationId xmlns:a16="http://schemas.microsoft.com/office/drawing/2014/main" id="{D007CDEA-A381-C84F-8892-14F6A777FCF9}"/>
              </a:ext>
            </a:extLst>
          </p:cNvPr>
          <p:cNvSpPr/>
          <p:nvPr/>
        </p:nvSpPr>
        <p:spPr>
          <a:xfrm>
            <a:off x="6301459" y="1964203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G</a:t>
            </a:r>
          </a:p>
        </p:txBody>
      </p:sp>
      <p:cxnSp>
        <p:nvCxnSpPr>
          <p:cNvPr id="28" name="Curved Connector 27" descr=" 48">
            <a:extLst>
              <a:ext uri="{FF2B5EF4-FFF2-40B4-BE49-F238E27FC236}">
                <a16:creationId xmlns:a16="http://schemas.microsoft.com/office/drawing/2014/main" id="{67C34C4E-040D-F14F-9905-5B9DF927A3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3635" y="1128519"/>
            <a:ext cx="424379" cy="1082660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9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AGENDA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INTRODUCTION AND STATE-OF-THE-ART</a:t>
            </a: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CONTRIBUTIONS</a:t>
            </a: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Detecting and removing bloated dependencies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Longitudinal analysis of bloated dependencies</a:t>
            </a: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Trace-based debloat for Java bytecode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                    </a:t>
            </a:r>
            <a:endParaRPr lang="en-US" sz="2000" b="1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         </a:t>
            </a:r>
            <a:endParaRPr lang="en-US" sz="2000" b="1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</a:t>
            </a: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17" name="Google Shape;472;p41" descr=" 17">
            <a:extLst>
              <a:ext uri="{FF2B5EF4-FFF2-40B4-BE49-F238E27FC236}">
                <a16:creationId xmlns:a16="http://schemas.microsoft.com/office/drawing/2014/main" id="{DD54A825-B9B1-6046-A830-E366839C9574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18" name="Google Shape;473;p41">
              <a:extLst>
                <a:ext uri="{FF2B5EF4-FFF2-40B4-BE49-F238E27FC236}">
                  <a16:creationId xmlns:a16="http://schemas.microsoft.com/office/drawing/2014/main" id="{60FCA5B7-4CA0-5143-9A32-F7AEF0328D86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;p41">
              <a:extLst>
                <a:ext uri="{FF2B5EF4-FFF2-40B4-BE49-F238E27FC236}">
                  <a16:creationId xmlns:a16="http://schemas.microsoft.com/office/drawing/2014/main" id="{0C534D99-B162-5545-A264-11827A6EAF8D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5;p41">
              <a:extLst>
                <a:ext uri="{FF2B5EF4-FFF2-40B4-BE49-F238E27FC236}">
                  <a16:creationId xmlns:a16="http://schemas.microsoft.com/office/drawing/2014/main" id="{C784ACAB-5F6B-C94B-AFEC-B9BE72B2B9D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6;p41">
              <a:extLst>
                <a:ext uri="{FF2B5EF4-FFF2-40B4-BE49-F238E27FC236}">
                  <a16:creationId xmlns:a16="http://schemas.microsoft.com/office/drawing/2014/main" id="{4BF0BB2C-B8AE-5D40-8BA6-D53F7770CFE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7;p41">
              <a:extLst>
                <a:ext uri="{FF2B5EF4-FFF2-40B4-BE49-F238E27FC236}">
                  <a16:creationId xmlns:a16="http://schemas.microsoft.com/office/drawing/2014/main" id="{F11E7D6E-8604-4149-8E63-A56C71A1257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3052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51" name="Rounded Rectangle 50" descr=" 51">
            <a:extLst>
              <a:ext uri="{FF2B5EF4-FFF2-40B4-BE49-F238E27FC236}">
                <a16:creationId xmlns:a16="http://schemas.microsoft.com/office/drawing/2014/main" id="{CFAD93EA-7836-BB4E-94D4-DE6547B4C192}"/>
              </a:ext>
            </a:extLst>
          </p:cNvPr>
          <p:cNvSpPr/>
          <p:nvPr/>
        </p:nvSpPr>
        <p:spPr>
          <a:xfrm>
            <a:off x="3936049" y="1882647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2" name="Rounded Rectangle 51" descr=" 52">
            <a:extLst>
              <a:ext uri="{FF2B5EF4-FFF2-40B4-BE49-F238E27FC236}">
                <a16:creationId xmlns:a16="http://schemas.microsoft.com/office/drawing/2014/main" id="{2335E992-F73F-DF42-91B3-39DFB84A0991}"/>
              </a:ext>
            </a:extLst>
          </p:cNvPr>
          <p:cNvSpPr/>
          <p:nvPr/>
        </p:nvSpPr>
        <p:spPr>
          <a:xfrm>
            <a:off x="2414628" y="3005432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3" name="Rounded Rectangle 52" descr=" 53">
            <a:extLst>
              <a:ext uri="{FF2B5EF4-FFF2-40B4-BE49-F238E27FC236}">
                <a16:creationId xmlns:a16="http://schemas.microsoft.com/office/drawing/2014/main" id="{04742541-DE3B-424A-B0A6-CBB9FDBA0B01}"/>
              </a:ext>
            </a:extLst>
          </p:cNvPr>
          <p:cNvSpPr/>
          <p:nvPr/>
        </p:nvSpPr>
        <p:spPr>
          <a:xfrm>
            <a:off x="3936049" y="3005432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4" name="Rounded Rectangle 53" descr=" 54">
            <a:extLst>
              <a:ext uri="{FF2B5EF4-FFF2-40B4-BE49-F238E27FC236}">
                <a16:creationId xmlns:a16="http://schemas.microsoft.com/office/drawing/2014/main" id="{472C8398-99C0-864B-B7FB-B56213116AAC}"/>
              </a:ext>
            </a:extLst>
          </p:cNvPr>
          <p:cNvSpPr/>
          <p:nvPr/>
        </p:nvSpPr>
        <p:spPr>
          <a:xfrm>
            <a:off x="5422311" y="3005432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6" name="Rounded Rectangle 55" descr=" 56">
            <a:extLst>
              <a:ext uri="{FF2B5EF4-FFF2-40B4-BE49-F238E27FC236}">
                <a16:creationId xmlns:a16="http://schemas.microsoft.com/office/drawing/2014/main" id="{C0837F41-7C3E-3747-8F1E-B09438639F6A}"/>
              </a:ext>
            </a:extLst>
          </p:cNvPr>
          <p:cNvSpPr/>
          <p:nvPr/>
        </p:nvSpPr>
        <p:spPr>
          <a:xfrm>
            <a:off x="3175338" y="4128217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7" name="Rounded Rectangle 56" descr=" 57">
            <a:extLst>
              <a:ext uri="{FF2B5EF4-FFF2-40B4-BE49-F238E27FC236}">
                <a16:creationId xmlns:a16="http://schemas.microsoft.com/office/drawing/2014/main" id="{976A9E28-CCAB-5342-8538-18F8FFBAB26F}"/>
              </a:ext>
            </a:extLst>
          </p:cNvPr>
          <p:cNvSpPr/>
          <p:nvPr/>
        </p:nvSpPr>
        <p:spPr>
          <a:xfrm>
            <a:off x="1637948" y="4128217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9" name="Rounded Rectangle 58" descr=" 59">
            <a:extLst>
              <a:ext uri="{FF2B5EF4-FFF2-40B4-BE49-F238E27FC236}">
                <a16:creationId xmlns:a16="http://schemas.microsoft.com/office/drawing/2014/main" id="{59E3A149-3CA9-2447-8F5F-395167138B38}"/>
              </a:ext>
            </a:extLst>
          </p:cNvPr>
          <p:cNvSpPr/>
          <p:nvPr/>
        </p:nvSpPr>
        <p:spPr>
          <a:xfrm>
            <a:off x="5422311" y="412821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60" name="Oval 59" descr=" 60">
            <a:extLst>
              <a:ext uri="{FF2B5EF4-FFF2-40B4-BE49-F238E27FC236}">
                <a16:creationId xmlns:a16="http://schemas.microsoft.com/office/drawing/2014/main" id="{CBEF27E5-E23A-854F-A5E6-023EEBB8DBF1}"/>
              </a:ext>
            </a:extLst>
          </p:cNvPr>
          <p:cNvSpPr/>
          <p:nvPr/>
        </p:nvSpPr>
        <p:spPr>
          <a:xfrm>
            <a:off x="3750352" y="170273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61" name="Oval 60" descr=" 61">
            <a:extLst>
              <a:ext uri="{FF2B5EF4-FFF2-40B4-BE49-F238E27FC236}">
                <a16:creationId xmlns:a16="http://schemas.microsoft.com/office/drawing/2014/main" id="{8C8CB97C-AC6F-6B4D-A25F-6086E78448E6}"/>
              </a:ext>
            </a:extLst>
          </p:cNvPr>
          <p:cNvSpPr/>
          <p:nvPr/>
        </p:nvSpPr>
        <p:spPr>
          <a:xfrm>
            <a:off x="2221058" y="279517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62" name="Oval 61" descr=" 62">
            <a:extLst>
              <a:ext uri="{FF2B5EF4-FFF2-40B4-BE49-F238E27FC236}">
                <a16:creationId xmlns:a16="http://schemas.microsoft.com/office/drawing/2014/main" id="{CA7AC657-F3C7-B748-AC97-4191ACCBFBA5}"/>
              </a:ext>
            </a:extLst>
          </p:cNvPr>
          <p:cNvSpPr/>
          <p:nvPr/>
        </p:nvSpPr>
        <p:spPr>
          <a:xfrm>
            <a:off x="3750353" y="2819736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63" name="Oval 62" descr=" 63">
            <a:extLst>
              <a:ext uri="{FF2B5EF4-FFF2-40B4-BE49-F238E27FC236}">
                <a16:creationId xmlns:a16="http://schemas.microsoft.com/office/drawing/2014/main" id="{C037174C-E0D1-2240-A998-51A0D2CF05A0}"/>
              </a:ext>
            </a:extLst>
          </p:cNvPr>
          <p:cNvSpPr/>
          <p:nvPr/>
        </p:nvSpPr>
        <p:spPr>
          <a:xfrm>
            <a:off x="5238087" y="2819736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64" name="Oval 63" descr=" 64">
            <a:extLst>
              <a:ext uri="{FF2B5EF4-FFF2-40B4-BE49-F238E27FC236}">
                <a16:creationId xmlns:a16="http://schemas.microsoft.com/office/drawing/2014/main" id="{ABF21DA6-C118-7C4C-941B-D18137366FF7}"/>
              </a:ext>
            </a:extLst>
          </p:cNvPr>
          <p:cNvSpPr/>
          <p:nvPr/>
        </p:nvSpPr>
        <p:spPr>
          <a:xfrm>
            <a:off x="1461083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65" name="Oval 64" descr=" 65">
            <a:extLst>
              <a:ext uri="{FF2B5EF4-FFF2-40B4-BE49-F238E27FC236}">
                <a16:creationId xmlns:a16="http://schemas.microsoft.com/office/drawing/2014/main" id="{C277EF77-B090-9A4E-8353-E67C7530E463}"/>
              </a:ext>
            </a:extLst>
          </p:cNvPr>
          <p:cNvSpPr/>
          <p:nvPr/>
        </p:nvSpPr>
        <p:spPr>
          <a:xfrm>
            <a:off x="2989643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66" name="Oval 65" descr=" 66">
            <a:extLst>
              <a:ext uri="{FF2B5EF4-FFF2-40B4-BE49-F238E27FC236}">
                <a16:creationId xmlns:a16="http://schemas.microsoft.com/office/drawing/2014/main" id="{C1BE813D-FDE2-554D-92D2-F6A02B476AC4}"/>
              </a:ext>
            </a:extLst>
          </p:cNvPr>
          <p:cNvSpPr/>
          <p:nvPr/>
        </p:nvSpPr>
        <p:spPr>
          <a:xfrm>
            <a:off x="5238087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73" name="Rounded Rectangle 72" descr=" 73">
            <a:extLst>
              <a:ext uri="{FF2B5EF4-FFF2-40B4-BE49-F238E27FC236}">
                <a16:creationId xmlns:a16="http://schemas.microsoft.com/office/drawing/2014/main" id="{49278E57-EE5F-CF44-AAFE-36C9BECDCD18}"/>
              </a:ext>
            </a:extLst>
          </p:cNvPr>
          <p:cNvSpPr/>
          <p:nvPr/>
        </p:nvSpPr>
        <p:spPr>
          <a:xfrm>
            <a:off x="4880980" y="868301"/>
            <a:ext cx="1082661" cy="579342"/>
          </a:xfrm>
          <a:prstGeom prst="roundRect">
            <a:avLst/>
          </a:prstGeom>
          <a:solidFill>
            <a:srgbClr val="711BA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74" name="Oval 73" descr=" 74">
            <a:extLst>
              <a:ext uri="{FF2B5EF4-FFF2-40B4-BE49-F238E27FC236}">
                <a16:creationId xmlns:a16="http://schemas.microsoft.com/office/drawing/2014/main" id="{5B9591A1-CDDB-4B43-B0AA-D1CBDE435F8E}"/>
              </a:ext>
            </a:extLst>
          </p:cNvPr>
          <p:cNvSpPr/>
          <p:nvPr/>
        </p:nvSpPr>
        <p:spPr>
          <a:xfrm>
            <a:off x="4695286" y="69367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Q</a:t>
            </a:r>
          </a:p>
        </p:txBody>
      </p:sp>
      <p:sp>
        <p:nvSpPr>
          <p:cNvPr id="75" name="Rounded Rectangle 74" descr=" 75">
            <a:extLst>
              <a:ext uri="{FF2B5EF4-FFF2-40B4-BE49-F238E27FC236}">
                <a16:creationId xmlns:a16="http://schemas.microsoft.com/office/drawing/2014/main" id="{4F26C8E7-F5EF-7D4C-8872-15CF4E64F88A}"/>
              </a:ext>
            </a:extLst>
          </p:cNvPr>
          <p:cNvSpPr/>
          <p:nvPr/>
        </p:nvSpPr>
        <p:spPr>
          <a:xfrm>
            <a:off x="5963641" y="1872020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76" name="Oval 75" descr=" 76">
            <a:extLst>
              <a:ext uri="{FF2B5EF4-FFF2-40B4-BE49-F238E27FC236}">
                <a16:creationId xmlns:a16="http://schemas.microsoft.com/office/drawing/2014/main" id="{9CC1E34A-AAEC-B140-B971-05B7FC95D3D0}"/>
              </a:ext>
            </a:extLst>
          </p:cNvPr>
          <p:cNvSpPr/>
          <p:nvPr/>
        </p:nvSpPr>
        <p:spPr>
          <a:xfrm>
            <a:off x="5774282" y="169695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16618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51" name="Rounded Rectangle 50" descr=" 51">
            <a:extLst>
              <a:ext uri="{FF2B5EF4-FFF2-40B4-BE49-F238E27FC236}">
                <a16:creationId xmlns:a16="http://schemas.microsoft.com/office/drawing/2014/main" id="{CFAD93EA-7836-BB4E-94D4-DE6547B4C192}"/>
              </a:ext>
            </a:extLst>
          </p:cNvPr>
          <p:cNvSpPr/>
          <p:nvPr/>
        </p:nvSpPr>
        <p:spPr>
          <a:xfrm>
            <a:off x="3936049" y="1882647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2" name="Rounded Rectangle 51" descr=" 52">
            <a:extLst>
              <a:ext uri="{FF2B5EF4-FFF2-40B4-BE49-F238E27FC236}">
                <a16:creationId xmlns:a16="http://schemas.microsoft.com/office/drawing/2014/main" id="{2335E992-F73F-DF42-91B3-39DFB84A0991}"/>
              </a:ext>
            </a:extLst>
          </p:cNvPr>
          <p:cNvSpPr/>
          <p:nvPr/>
        </p:nvSpPr>
        <p:spPr>
          <a:xfrm>
            <a:off x="2414628" y="3005432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3" name="Rounded Rectangle 52" descr=" 53">
            <a:extLst>
              <a:ext uri="{FF2B5EF4-FFF2-40B4-BE49-F238E27FC236}">
                <a16:creationId xmlns:a16="http://schemas.microsoft.com/office/drawing/2014/main" id="{04742541-DE3B-424A-B0A6-CBB9FDBA0B01}"/>
              </a:ext>
            </a:extLst>
          </p:cNvPr>
          <p:cNvSpPr/>
          <p:nvPr/>
        </p:nvSpPr>
        <p:spPr>
          <a:xfrm>
            <a:off x="3936049" y="3005432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4" name="Rounded Rectangle 53" descr=" 54">
            <a:extLst>
              <a:ext uri="{FF2B5EF4-FFF2-40B4-BE49-F238E27FC236}">
                <a16:creationId xmlns:a16="http://schemas.microsoft.com/office/drawing/2014/main" id="{472C8398-99C0-864B-B7FB-B56213116AAC}"/>
              </a:ext>
            </a:extLst>
          </p:cNvPr>
          <p:cNvSpPr/>
          <p:nvPr/>
        </p:nvSpPr>
        <p:spPr>
          <a:xfrm>
            <a:off x="5422311" y="3005432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cxnSp>
        <p:nvCxnSpPr>
          <p:cNvPr id="25" name="Curved Connector 24" descr=" 55">
            <a:extLst>
              <a:ext uri="{FF2B5EF4-FFF2-40B4-BE49-F238E27FC236}">
                <a16:creationId xmlns:a16="http://schemas.microsoft.com/office/drawing/2014/main" id="{18063C09-7364-EC4D-9830-EA0900B952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97472" y="2259340"/>
            <a:ext cx="1287463" cy="927925"/>
          </a:xfrm>
          <a:prstGeom prst="curvedConnector2">
            <a:avLst/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 descr=" 56">
            <a:extLst>
              <a:ext uri="{FF2B5EF4-FFF2-40B4-BE49-F238E27FC236}">
                <a16:creationId xmlns:a16="http://schemas.microsoft.com/office/drawing/2014/main" id="{C0837F41-7C3E-3747-8F1E-B09438639F6A}"/>
              </a:ext>
            </a:extLst>
          </p:cNvPr>
          <p:cNvSpPr/>
          <p:nvPr/>
        </p:nvSpPr>
        <p:spPr>
          <a:xfrm>
            <a:off x="3175338" y="4128217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7" name="Rounded Rectangle 56" descr=" 57">
            <a:extLst>
              <a:ext uri="{FF2B5EF4-FFF2-40B4-BE49-F238E27FC236}">
                <a16:creationId xmlns:a16="http://schemas.microsoft.com/office/drawing/2014/main" id="{976A9E28-CCAB-5342-8538-18F8FFBAB26F}"/>
              </a:ext>
            </a:extLst>
          </p:cNvPr>
          <p:cNvSpPr/>
          <p:nvPr/>
        </p:nvSpPr>
        <p:spPr>
          <a:xfrm>
            <a:off x="1637948" y="4128217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cxnSp>
        <p:nvCxnSpPr>
          <p:cNvPr id="28" name="Curved Connector 27" descr=" 58">
            <a:extLst>
              <a:ext uri="{FF2B5EF4-FFF2-40B4-BE49-F238E27FC236}">
                <a16:creationId xmlns:a16="http://schemas.microsoft.com/office/drawing/2014/main" id="{CF2774A3-D7EA-B74D-A847-FBCA96A07143}"/>
              </a:ext>
            </a:extLst>
          </p:cNvPr>
          <p:cNvCxnSpPr>
            <a:cxnSpLocks/>
          </p:cNvCxnSpPr>
          <p:nvPr/>
        </p:nvCxnSpPr>
        <p:spPr>
          <a:xfrm rot="5400000">
            <a:off x="2077241" y="3493676"/>
            <a:ext cx="938242" cy="702225"/>
          </a:xfrm>
          <a:prstGeom prst="curvedConnector3">
            <a:avLst>
              <a:gd name="adj1" fmla="val 50000"/>
            </a:avLst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 descr=" 59">
            <a:extLst>
              <a:ext uri="{FF2B5EF4-FFF2-40B4-BE49-F238E27FC236}">
                <a16:creationId xmlns:a16="http://schemas.microsoft.com/office/drawing/2014/main" id="{59E3A149-3CA9-2447-8F5F-395167138B38}"/>
              </a:ext>
            </a:extLst>
          </p:cNvPr>
          <p:cNvSpPr/>
          <p:nvPr/>
        </p:nvSpPr>
        <p:spPr>
          <a:xfrm>
            <a:off x="5422311" y="412821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60" name="Oval 59" descr=" 60">
            <a:extLst>
              <a:ext uri="{FF2B5EF4-FFF2-40B4-BE49-F238E27FC236}">
                <a16:creationId xmlns:a16="http://schemas.microsoft.com/office/drawing/2014/main" id="{CBEF27E5-E23A-854F-A5E6-023EEBB8DBF1}"/>
              </a:ext>
            </a:extLst>
          </p:cNvPr>
          <p:cNvSpPr/>
          <p:nvPr/>
        </p:nvSpPr>
        <p:spPr>
          <a:xfrm>
            <a:off x="3750352" y="170273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61" name="Oval 60" descr=" 61">
            <a:extLst>
              <a:ext uri="{FF2B5EF4-FFF2-40B4-BE49-F238E27FC236}">
                <a16:creationId xmlns:a16="http://schemas.microsoft.com/office/drawing/2014/main" id="{8C8CB97C-AC6F-6B4D-A25F-6086E78448E6}"/>
              </a:ext>
            </a:extLst>
          </p:cNvPr>
          <p:cNvSpPr/>
          <p:nvPr/>
        </p:nvSpPr>
        <p:spPr>
          <a:xfrm>
            <a:off x="2221058" y="279517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62" name="Oval 61" descr=" 62">
            <a:extLst>
              <a:ext uri="{FF2B5EF4-FFF2-40B4-BE49-F238E27FC236}">
                <a16:creationId xmlns:a16="http://schemas.microsoft.com/office/drawing/2014/main" id="{CA7AC657-F3C7-B748-AC97-4191ACCBFBA5}"/>
              </a:ext>
            </a:extLst>
          </p:cNvPr>
          <p:cNvSpPr/>
          <p:nvPr/>
        </p:nvSpPr>
        <p:spPr>
          <a:xfrm>
            <a:off x="3750353" y="2819736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63" name="Oval 62" descr=" 63">
            <a:extLst>
              <a:ext uri="{FF2B5EF4-FFF2-40B4-BE49-F238E27FC236}">
                <a16:creationId xmlns:a16="http://schemas.microsoft.com/office/drawing/2014/main" id="{C037174C-E0D1-2240-A998-51A0D2CF05A0}"/>
              </a:ext>
            </a:extLst>
          </p:cNvPr>
          <p:cNvSpPr/>
          <p:nvPr/>
        </p:nvSpPr>
        <p:spPr>
          <a:xfrm>
            <a:off x="5238087" y="2819736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64" name="Oval 63" descr=" 64">
            <a:extLst>
              <a:ext uri="{FF2B5EF4-FFF2-40B4-BE49-F238E27FC236}">
                <a16:creationId xmlns:a16="http://schemas.microsoft.com/office/drawing/2014/main" id="{ABF21DA6-C118-7C4C-941B-D18137366FF7}"/>
              </a:ext>
            </a:extLst>
          </p:cNvPr>
          <p:cNvSpPr/>
          <p:nvPr/>
        </p:nvSpPr>
        <p:spPr>
          <a:xfrm>
            <a:off x="1461083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65" name="Oval 64" descr=" 65">
            <a:extLst>
              <a:ext uri="{FF2B5EF4-FFF2-40B4-BE49-F238E27FC236}">
                <a16:creationId xmlns:a16="http://schemas.microsoft.com/office/drawing/2014/main" id="{C277EF77-B090-9A4E-8353-E67C7530E463}"/>
              </a:ext>
            </a:extLst>
          </p:cNvPr>
          <p:cNvSpPr/>
          <p:nvPr/>
        </p:nvSpPr>
        <p:spPr>
          <a:xfrm>
            <a:off x="2989643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66" name="Oval 65" descr=" 66">
            <a:extLst>
              <a:ext uri="{FF2B5EF4-FFF2-40B4-BE49-F238E27FC236}">
                <a16:creationId xmlns:a16="http://schemas.microsoft.com/office/drawing/2014/main" id="{C1BE813D-FDE2-554D-92D2-F6A02B476AC4}"/>
              </a:ext>
            </a:extLst>
          </p:cNvPr>
          <p:cNvSpPr/>
          <p:nvPr/>
        </p:nvSpPr>
        <p:spPr>
          <a:xfrm>
            <a:off x="5238087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27" name="Rectangle 26" descr=" 67">
            <a:extLst>
              <a:ext uri="{FF2B5EF4-FFF2-40B4-BE49-F238E27FC236}">
                <a16:creationId xmlns:a16="http://schemas.microsoft.com/office/drawing/2014/main" id="{6434227D-80D4-994A-9CAE-238F27953086}"/>
              </a:ext>
            </a:extLst>
          </p:cNvPr>
          <p:cNvSpPr/>
          <p:nvPr/>
        </p:nvSpPr>
        <p:spPr>
          <a:xfrm>
            <a:off x="2724441" y="3187266"/>
            <a:ext cx="346065" cy="1913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22" name="Rectangle 21" descr=" 68">
            <a:extLst>
              <a:ext uri="{FF2B5EF4-FFF2-40B4-BE49-F238E27FC236}">
                <a16:creationId xmlns:a16="http://schemas.microsoft.com/office/drawing/2014/main" id="{1B3580F6-3A0F-2049-A1D1-58748B1D6FA4}"/>
              </a:ext>
            </a:extLst>
          </p:cNvPr>
          <p:cNvSpPr/>
          <p:nvPr/>
        </p:nvSpPr>
        <p:spPr>
          <a:xfrm>
            <a:off x="4160235" y="2212914"/>
            <a:ext cx="97765" cy="907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29" name="Rectangle 28" descr=" 69">
            <a:extLst>
              <a:ext uri="{FF2B5EF4-FFF2-40B4-BE49-F238E27FC236}">
                <a16:creationId xmlns:a16="http://schemas.microsoft.com/office/drawing/2014/main" id="{CC401A97-53CE-BD43-A660-D2CC6951BFDA}"/>
              </a:ext>
            </a:extLst>
          </p:cNvPr>
          <p:cNvSpPr/>
          <p:nvPr/>
        </p:nvSpPr>
        <p:spPr>
          <a:xfrm>
            <a:off x="2130452" y="4313908"/>
            <a:ext cx="128043" cy="719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cxnSp>
        <p:nvCxnSpPr>
          <p:cNvPr id="24" name="Curved Connector 23" descr=" 70">
            <a:extLst>
              <a:ext uri="{FF2B5EF4-FFF2-40B4-BE49-F238E27FC236}">
                <a16:creationId xmlns:a16="http://schemas.microsoft.com/office/drawing/2014/main" id="{6FE8C461-E830-6843-8D29-8CBA05F763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57136" y="2580163"/>
            <a:ext cx="2193313" cy="1482134"/>
          </a:xfrm>
          <a:prstGeom prst="curvedConnector3">
            <a:avLst>
              <a:gd name="adj1" fmla="val 64816"/>
            </a:avLst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 descr=" 71">
            <a:extLst>
              <a:ext uri="{FF2B5EF4-FFF2-40B4-BE49-F238E27FC236}">
                <a16:creationId xmlns:a16="http://schemas.microsoft.com/office/drawing/2014/main" id="{8F9EC8C6-A529-E744-B043-F93A34CADC46}"/>
              </a:ext>
            </a:extLst>
          </p:cNvPr>
          <p:cNvSpPr/>
          <p:nvPr/>
        </p:nvSpPr>
        <p:spPr>
          <a:xfrm>
            <a:off x="4620820" y="2099601"/>
            <a:ext cx="192569" cy="1371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26" name="Rectangle 25" descr=" 72">
            <a:extLst>
              <a:ext uri="{FF2B5EF4-FFF2-40B4-BE49-F238E27FC236}">
                <a16:creationId xmlns:a16="http://schemas.microsoft.com/office/drawing/2014/main" id="{7CF21943-7D06-BB4E-851A-53513FE87955}"/>
              </a:ext>
            </a:extLst>
          </p:cNvPr>
          <p:cNvSpPr/>
          <p:nvPr/>
        </p:nvSpPr>
        <p:spPr>
          <a:xfrm>
            <a:off x="5995446" y="4417887"/>
            <a:ext cx="398828" cy="144835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73" name="Rounded Rectangle 72" descr=" 73">
            <a:extLst>
              <a:ext uri="{FF2B5EF4-FFF2-40B4-BE49-F238E27FC236}">
                <a16:creationId xmlns:a16="http://schemas.microsoft.com/office/drawing/2014/main" id="{49278E57-EE5F-CF44-AAFE-36C9BECDCD18}"/>
              </a:ext>
            </a:extLst>
          </p:cNvPr>
          <p:cNvSpPr/>
          <p:nvPr/>
        </p:nvSpPr>
        <p:spPr>
          <a:xfrm>
            <a:off x="4880980" y="868301"/>
            <a:ext cx="1082661" cy="579342"/>
          </a:xfrm>
          <a:prstGeom prst="roundRect">
            <a:avLst/>
          </a:prstGeom>
          <a:solidFill>
            <a:srgbClr val="711BA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74" name="Oval 73" descr=" 74">
            <a:extLst>
              <a:ext uri="{FF2B5EF4-FFF2-40B4-BE49-F238E27FC236}">
                <a16:creationId xmlns:a16="http://schemas.microsoft.com/office/drawing/2014/main" id="{5B9591A1-CDDB-4B43-B0AA-D1CBDE435F8E}"/>
              </a:ext>
            </a:extLst>
          </p:cNvPr>
          <p:cNvSpPr/>
          <p:nvPr/>
        </p:nvSpPr>
        <p:spPr>
          <a:xfrm>
            <a:off x="4695286" y="69367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Q</a:t>
            </a:r>
          </a:p>
        </p:txBody>
      </p:sp>
      <p:sp>
        <p:nvSpPr>
          <p:cNvPr id="75" name="Rounded Rectangle 74" descr=" 75">
            <a:extLst>
              <a:ext uri="{FF2B5EF4-FFF2-40B4-BE49-F238E27FC236}">
                <a16:creationId xmlns:a16="http://schemas.microsoft.com/office/drawing/2014/main" id="{4F26C8E7-F5EF-7D4C-8872-15CF4E64F88A}"/>
              </a:ext>
            </a:extLst>
          </p:cNvPr>
          <p:cNvSpPr/>
          <p:nvPr/>
        </p:nvSpPr>
        <p:spPr>
          <a:xfrm>
            <a:off x="5963641" y="1872020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76" name="Oval 75" descr=" 76">
            <a:extLst>
              <a:ext uri="{FF2B5EF4-FFF2-40B4-BE49-F238E27FC236}">
                <a16:creationId xmlns:a16="http://schemas.microsoft.com/office/drawing/2014/main" id="{9CC1E34A-AAEC-B140-B971-05B7FC95D3D0}"/>
              </a:ext>
            </a:extLst>
          </p:cNvPr>
          <p:cNvSpPr/>
          <p:nvPr/>
        </p:nvSpPr>
        <p:spPr>
          <a:xfrm>
            <a:off x="5774282" y="169695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03678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FAD93EA-7836-BB4E-94D4-DE6547B4C192}"/>
              </a:ext>
            </a:extLst>
          </p:cNvPr>
          <p:cNvSpPr/>
          <p:nvPr/>
        </p:nvSpPr>
        <p:spPr>
          <a:xfrm>
            <a:off x="3936049" y="1882647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335E992-F73F-DF42-91B3-39DFB84A0991}"/>
              </a:ext>
            </a:extLst>
          </p:cNvPr>
          <p:cNvSpPr/>
          <p:nvPr/>
        </p:nvSpPr>
        <p:spPr>
          <a:xfrm>
            <a:off x="2414628" y="3005432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548E57A-4018-874A-8F53-4A887BD2D97C}"/>
              </a:ext>
            </a:extLst>
          </p:cNvPr>
          <p:cNvCxnSpPr>
            <a:cxnSpLocks/>
            <a:endCxn id="67" idx="0"/>
          </p:cNvCxnSpPr>
          <p:nvPr/>
        </p:nvCxnSpPr>
        <p:spPr>
          <a:xfrm rot="10800000" flipV="1">
            <a:off x="2897472" y="2259340"/>
            <a:ext cx="1287463" cy="927925"/>
          </a:xfrm>
          <a:prstGeom prst="curvedConnector2">
            <a:avLst/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76A9E28-CCAB-5342-8538-18F8FFBAB26F}"/>
              </a:ext>
            </a:extLst>
          </p:cNvPr>
          <p:cNvSpPr/>
          <p:nvPr/>
        </p:nvSpPr>
        <p:spPr>
          <a:xfrm>
            <a:off x="1637948" y="4128217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CFDFA6A6-70F5-8B46-B5C7-B6C59F0E8D2C}"/>
              </a:ext>
            </a:extLst>
          </p:cNvPr>
          <p:cNvCxnSpPr>
            <a:cxnSpLocks/>
          </p:cNvCxnSpPr>
          <p:nvPr/>
        </p:nvCxnSpPr>
        <p:spPr>
          <a:xfrm rot="5400000">
            <a:off x="2077241" y="3493676"/>
            <a:ext cx="938242" cy="702225"/>
          </a:xfrm>
          <a:prstGeom prst="curvedConnector3">
            <a:avLst>
              <a:gd name="adj1" fmla="val 50000"/>
            </a:avLst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9E3A149-3CA9-2447-8F5F-395167138B38}"/>
              </a:ext>
            </a:extLst>
          </p:cNvPr>
          <p:cNvSpPr/>
          <p:nvPr/>
        </p:nvSpPr>
        <p:spPr>
          <a:xfrm>
            <a:off x="5422311" y="412821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EF27E5-E23A-854F-A5E6-023EEBB8DBF1}"/>
              </a:ext>
            </a:extLst>
          </p:cNvPr>
          <p:cNvSpPr/>
          <p:nvPr/>
        </p:nvSpPr>
        <p:spPr>
          <a:xfrm>
            <a:off x="3750352" y="170273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C8CB97C-AC6F-6B4D-A25F-6086E78448E6}"/>
              </a:ext>
            </a:extLst>
          </p:cNvPr>
          <p:cNvSpPr/>
          <p:nvPr/>
        </p:nvSpPr>
        <p:spPr>
          <a:xfrm>
            <a:off x="2221058" y="279517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BF21DA6-C118-7C4C-941B-D18137366FF7}"/>
              </a:ext>
            </a:extLst>
          </p:cNvPr>
          <p:cNvSpPr/>
          <p:nvPr/>
        </p:nvSpPr>
        <p:spPr>
          <a:xfrm>
            <a:off x="1461083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1BE813D-FDE2-554D-92D2-F6A02B476AC4}"/>
              </a:ext>
            </a:extLst>
          </p:cNvPr>
          <p:cNvSpPr/>
          <p:nvPr/>
        </p:nvSpPr>
        <p:spPr>
          <a:xfrm>
            <a:off x="5238087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1D9EF4B-1724-F04D-9370-6657CBC8E083}"/>
              </a:ext>
            </a:extLst>
          </p:cNvPr>
          <p:cNvSpPr/>
          <p:nvPr/>
        </p:nvSpPr>
        <p:spPr>
          <a:xfrm>
            <a:off x="2724441" y="3187266"/>
            <a:ext cx="346065" cy="1913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F6DF4C-6AF7-5347-9A95-F565325849E9}"/>
              </a:ext>
            </a:extLst>
          </p:cNvPr>
          <p:cNvSpPr/>
          <p:nvPr/>
        </p:nvSpPr>
        <p:spPr>
          <a:xfrm>
            <a:off x="4160235" y="2212914"/>
            <a:ext cx="97765" cy="907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E47250-EC18-2C4B-8F1A-203DE267A487}"/>
              </a:ext>
            </a:extLst>
          </p:cNvPr>
          <p:cNvSpPr/>
          <p:nvPr/>
        </p:nvSpPr>
        <p:spPr>
          <a:xfrm>
            <a:off x="2130452" y="4313908"/>
            <a:ext cx="128043" cy="719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E6729899-F203-144F-B745-3B7B8B68ACC8}"/>
              </a:ext>
            </a:extLst>
          </p:cNvPr>
          <p:cNvCxnSpPr>
            <a:cxnSpLocks/>
            <a:endCxn id="72" idx="0"/>
          </p:cNvCxnSpPr>
          <p:nvPr/>
        </p:nvCxnSpPr>
        <p:spPr>
          <a:xfrm rot="16200000" flipH="1">
            <a:off x="4357136" y="2580163"/>
            <a:ext cx="2193313" cy="1482134"/>
          </a:xfrm>
          <a:prstGeom prst="curvedConnector3">
            <a:avLst>
              <a:gd name="adj1" fmla="val 64816"/>
            </a:avLst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603DDA8-6162-3945-B8AF-034C268DE573}"/>
              </a:ext>
            </a:extLst>
          </p:cNvPr>
          <p:cNvSpPr/>
          <p:nvPr/>
        </p:nvSpPr>
        <p:spPr>
          <a:xfrm>
            <a:off x="4620820" y="2099601"/>
            <a:ext cx="192569" cy="1371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9A0EBA-587D-9F41-B9C6-09F08B60DD30}"/>
              </a:ext>
            </a:extLst>
          </p:cNvPr>
          <p:cNvSpPr/>
          <p:nvPr/>
        </p:nvSpPr>
        <p:spPr>
          <a:xfrm>
            <a:off x="5995446" y="4417887"/>
            <a:ext cx="398828" cy="144835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</p:spTree>
    <p:extLst>
      <p:ext uri="{BB962C8B-B14F-4D97-AF65-F5344CB8AC3E}">
        <p14:creationId xmlns:p14="http://schemas.microsoft.com/office/powerpoint/2010/main" val="343142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pic>
        <p:nvPicPr>
          <p:cNvPr id="2" name="Picture 1" descr=" 2">
            <a:extLst>
              <a:ext uri="{FF2B5EF4-FFF2-40B4-BE49-F238E27FC236}">
                <a16:creationId xmlns:a16="http://schemas.microsoft.com/office/drawing/2014/main" id="{690A4644-FFBF-EF43-906B-0CB9760DA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95" y="1332072"/>
            <a:ext cx="3740736" cy="275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2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pic>
        <p:nvPicPr>
          <p:cNvPr id="2" name="Picture 1" descr=" 2">
            <a:extLst>
              <a:ext uri="{FF2B5EF4-FFF2-40B4-BE49-F238E27FC236}">
                <a16:creationId xmlns:a16="http://schemas.microsoft.com/office/drawing/2014/main" id="{690A4644-FFBF-EF43-906B-0CB9760DA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95" y="1332072"/>
            <a:ext cx="3740736" cy="2757521"/>
          </a:xfrm>
          <a:prstGeom prst="rect">
            <a:avLst/>
          </a:prstGeom>
        </p:spPr>
      </p:pic>
      <p:pic>
        <p:nvPicPr>
          <p:cNvPr id="6" name="Picture 5" descr=" 3">
            <a:extLst>
              <a:ext uri="{FF2B5EF4-FFF2-40B4-BE49-F238E27FC236}">
                <a16:creationId xmlns:a16="http://schemas.microsoft.com/office/drawing/2014/main" id="{F350EA30-28CC-1841-AE56-55E792C0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27" y="1695314"/>
            <a:ext cx="2301473" cy="2031036"/>
          </a:xfrm>
          <a:prstGeom prst="rect">
            <a:avLst/>
          </a:prstGeom>
        </p:spPr>
      </p:pic>
      <p:sp>
        <p:nvSpPr>
          <p:cNvPr id="5" name="Right Arrow 4" descr=" 4">
            <a:extLst>
              <a:ext uri="{FF2B5EF4-FFF2-40B4-BE49-F238E27FC236}">
                <a16:creationId xmlns:a16="http://schemas.microsoft.com/office/drawing/2014/main" id="{CB6C7BC4-B608-404D-B3AF-9F8627EBF332}"/>
              </a:ext>
            </a:extLst>
          </p:cNvPr>
          <p:cNvSpPr/>
          <p:nvPr/>
        </p:nvSpPr>
        <p:spPr>
          <a:xfrm>
            <a:off x="5364479" y="2690949"/>
            <a:ext cx="966652" cy="635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7782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 descr=" 33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345" name="Google Shape;345;p34" descr=" 34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DEPCLEAN TOOL</a:t>
            </a:r>
            <a:endParaRPr dirty="0"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F098E777-0FDF-FF4E-B443-4A2BCA773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har char=" "/>
            </a:pPr>
            <a:r>
              <a:rPr lang="en-SE"/>
              <a:t>                     </a:t>
            </a:r>
            <a:br>
              <a:rPr lang="en-SE"/>
            </a:br>
            <a:r>
              <a:rPr lang="en-SE"/>
              <a:t>                      </a:t>
            </a:r>
            <a:br>
              <a:rPr lang="en-SE"/>
            </a:br>
            <a:r>
              <a:rPr lang="en-SE"/>
              <a:t>                  </a:t>
            </a:r>
            <a:br>
              <a:rPr lang="en-SE"/>
            </a:br>
            <a:r>
              <a:rPr lang="en-SE"/>
              <a:t>                    </a:t>
            </a:r>
            <a:endParaRPr lang="en-SE" dirty="0"/>
          </a:p>
          <a:p>
            <a:pPr>
              <a:buChar char=" "/>
            </a:pPr>
            <a:r>
              <a:rPr lang="en-SE"/>
              <a:t>                        </a:t>
            </a:r>
            <a:br>
              <a:rPr lang="en-SE"/>
            </a:br>
            <a:r>
              <a:rPr lang="en-SE"/>
              <a:t>                    </a:t>
            </a:r>
            <a:endParaRPr lang="en-SE" dirty="0"/>
          </a:p>
          <a:p>
            <a:pPr>
              <a:buChar char=" "/>
            </a:pPr>
            <a:r>
              <a:rPr lang="en-SE"/>
              <a:t>                     </a:t>
            </a:r>
            <a:br>
              <a:rPr lang="en-SE"/>
            </a:br>
            <a:r>
              <a:rPr lang="en-SE"/>
              <a:t>                          </a:t>
            </a:r>
            <a:endParaRPr lang="en-SE" dirty="0"/>
          </a:p>
        </p:txBody>
      </p:sp>
      <p:pic>
        <p:nvPicPr>
          <p:cNvPr id="4" name="Picture 3" descr=" 4">
            <a:extLst>
              <a:ext uri="{FF2B5EF4-FFF2-40B4-BE49-F238E27FC236}">
                <a16:creationId xmlns:a16="http://schemas.microsoft.com/office/drawing/2014/main" id="{0F07CCB1-C982-2044-83C7-03935658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6" y="1851732"/>
            <a:ext cx="3626482" cy="287021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E2629D1D-5668-1E48-998E-34D8DE0A50EF}"/>
              </a:ext>
            </a:extLst>
          </p:cNvPr>
          <p:cNvSpPr/>
          <p:nvPr/>
        </p:nvSpPr>
        <p:spPr>
          <a:xfrm>
            <a:off x="334602" y="1372937"/>
            <a:ext cx="3832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  <a:hlinkClick r:id="rId4"/>
              </a:rPr>
              <a:t>https://github.com/castor-software/depclean</a:t>
            </a:r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   </a:t>
            </a:r>
          </a:p>
        </p:txBody>
      </p:sp>
      <p:grpSp>
        <p:nvGrpSpPr>
          <p:cNvPr id="36" name="Google Shape;867;p49" descr=" 36">
            <a:extLst>
              <a:ext uri="{FF2B5EF4-FFF2-40B4-BE49-F238E27FC236}">
                <a16:creationId xmlns:a16="http://schemas.microsoft.com/office/drawing/2014/main" id="{50246542-69E3-3E42-98FB-C66ED61A5AB8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7" name="Google Shape;868;p49">
              <a:extLst>
                <a:ext uri="{FF2B5EF4-FFF2-40B4-BE49-F238E27FC236}">
                  <a16:creationId xmlns:a16="http://schemas.microsoft.com/office/drawing/2014/main" id="{30B0C140-F8DF-574B-8CD9-38B10BC21E7B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9;p49">
              <a:extLst>
                <a:ext uri="{FF2B5EF4-FFF2-40B4-BE49-F238E27FC236}">
                  <a16:creationId xmlns:a16="http://schemas.microsoft.com/office/drawing/2014/main" id="{707CF0BA-E0F1-C349-944E-14A93D3BFE02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801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 descr=" 33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345" name="Google Shape;345;p34" descr=" 34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DEPCLEAN TOOL</a:t>
            </a:r>
            <a:endParaRPr dirty="0"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F098E777-0FDF-FF4E-B443-4A2BCA773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</p:spPr>
        <p:txBody>
          <a:bodyPr/>
          <a:lstStyle/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Uses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advanced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static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bytecode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analysis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to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detect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remove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bloated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dependencies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har char=" "/>
            </a:pPr>
            <a:r>
              <a:rPr lang="en-SE"/>
              <a:t>                        </a:t>
            </a:r>
            <a:br>
              <a:rPr lang="en-SE"/>
            </a:br>
            <a:r>
              <a:rPr lang="en-SE"/>
              <a:t>                    </a:t>
            </a:r>
            <a:endParaRPr lang="en-SE" dirty="0"/>
          </a:p>
          <a:p>
            <a:pPr>
              <a:buChar char=" "/>
            </a:pPr>
            <a:r>
              <a:rPr lang="en-SE"/>
              <a:t>                     </a:t>
            </a:r>
            <a:br>
              <a:rPr lang="en-SE"/>
            </a:br>
            <a:r>
              <a:rPr lang="en-SE"/>
              <a:t>                          </a:t>
            </a:r>
            <a:endParaRPr lang="en-SE" dirty="0"/>
          </a:p>
        </p:txBody>
      </p:sp>
      <p:pic>
        <p:nvPicPr>
          <p:cNvPr id="4" name="Picture 3" descr=" 4">
            <a:extLst>
              <a:ext uri="{FF2B5EF4-FFF2-40B4-BE49-F238E27FC236}">
                <a16:creationId xmlns:a16="http://schemas.microsoft.com/office/drawing/2014/main" id="{0F07CCB1-C982-2044-83C7-03935658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6" y="1851732"/>
            <a:ext cx="3626482" cy="287021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E2629D1D-5668-1E48-998E-34D8DE0A50EF}"/>
              </a:ext>
            </a:extLst>
          </p:cNvPr>
          <p:cNvSpPr/>
          <p:nvPr/>
        </p:nvSpPr>
        <p:spPr>
          <a:xfrm>
            <a:off x="334602" y="1372937"/>
            <a:ext cx="3832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  <a:hlinkClick r:id="rId3"/>
              </a:rPr>
              <a:t>https://github.com/castor-software/depclean</a:t>
            </a:r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   </a:t>
            </a:r>
          </a:p>
        </p:txBody>
      </p:sp>
      <p:grpSp>
        <p:nvGrpSpPr>
          <p:cNvPr id="36" name="Google Shape;867;p49" descr=" 36">
            <a:extLst>
              <a:ext uri="{FF2B5EF4-FFF2-40B4-BE49-F238E27FC236}">
                <a16:creationId xmlns:a16="http://schemas.microsoft.com/office/drawing/2014/main" id="{50246542-69E3-3E42-98FB-C66ED61A5AB8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7" name="Google Shape;868;p49">
              <a:extLst>
                <a:ext uri="{FF2B5EF4-FFF2-40B4-BE49-F238E27FC236}">
                  <a16:creationId xmlns:a16="http://schemas.microsoft.com/office/drawing/2014/main" id="{30B0C140-F8DF-574B-8CD9-38B10BC21E7B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9;p49">
              <a:extLst>
                <a:ext uri="{FF2B5EF4-FFF2-40B4-BE49-F238E27FC236}">
                  <a16:creationId xmlns:a16="http://schemas.microsoft.com/office/drawing/2014/main" id="{707CF0BA-E0F1-C349-944E-14A93D3BFE02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9689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 descr=" 33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345" name="Google Shape;345;p34" descr=" 34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DEPCLEAN TOOL</a:t>
            </a:r>
            <a:endParaRPr dirty="0"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F098E777-0FDF-FF4E-B443-4A2BCA773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</p:spPr>
        <p:txBody>
          <a:bodyPr/>
          <a:lstStyle/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Uses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advanced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static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bytecode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analysis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to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detect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remove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bloated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dependencies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Automatic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generation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of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POM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file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har char=" "/>
            </a:pPr>
            <a:r>
              <a:rPr lang="en-SE"/>
              <a:t>                     </a:t>
            </a:r>
            <a:br>
              <a:rPr lang="en-SE"/>
            </a:br>
            <a:r>
              <a:rPr lang="en-SE"/>
              <a:t>                          </a:t>
            </a:r>
            <a:endParaRPr lang="en-SE" dirty="0"/>
          </a:p>
        </p:txBody>
      </p:sp>
      <p:pic>
        <p:nvPicPr>
          <p:cNvPr id="4" name="Picture 3" descr=" 4">
            <a:extLst>
              <a:ext uri="{FF2B5EF4-FFF2-40B4-BE49-F238E27FC236}">
                <a16:creationId xmlns:a16="http://schemas.microsoft.com/office/drawing/2014/main" id="{0F07CCB1-C982-2044-83C7-03935658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6" y="1851732"/>
            <a:ext cx="3626482" cy="287021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E2629D1D-5668-1E48-998E-34D8DE0A50EF}"/>
              </a:ext>
            </a:extLst>
          </p:cNvPr>
          <p:cNvSpPr/>
          <p:nvPr/>
        </p:nvSpPr>
        <p:spPr>
          <a:xfrm>
            <a:off x="334602" y="1372937"/>
            <a:ext cx="3832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  <a:hlinkClick r:id="rId3"/>
              </a:rPr>
              <a:t>https://github.com/castor-software/depclean</a:t>
            </a:r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   </a:t>
            </a:r>
          </a:p>
        </p:txBody>
      </p:sp>
      <p:grpSp>
        <p:nvGrpSpPr>
          <p:cNvPr id="36" name="Google Shape;867;p49" descr=" 36">
            <a:extLst>
              <a:ext uri="{FF2B5EF4-FFF2-40B4-BE49-F238E27FC236}">
                <a16:creationId xmlns:a16="http://schemas.microsoft.com/office/drawing/2014/main" id="{50246542-69E3-3E42-98FB-C66ED61A5AB8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7" name="Google Shape;868;p49">
              <a:extLst>
                <a:ext uri="{FF2B5EF4-FFF2-40B4-BE49-F238E27FC236}">
                  <a16:creationId xmlns:a16="http://schemas.microsoft.com/office/drawing/2014/main" id="{30B0C140-F8DF-574B-8CD9-38B10BC21E7B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9;p49">
              <a:extLst>
                <a:ext uri="{FF2B5EF4-FFF2-40B4-BE49-F238E27FC236}">
                  <a16:creationId xmlns:a16="http://schemas.microsoft.com/office/drawing/2014/main" id="{707CF0BA-E0F1-C349-944E-14A93D3BFE02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 descr=" 33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345" name="Google Shape;345;p34" descr=" 34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DEPCLEAN TOOL</a:t>
            </a:r>
            <a:endParaRPr dirty="0"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F098E777-0FDF-FF4E-B443-4A2BCA773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</p:spPr>
        <p:txBody>
          <a:bodyPr/>
          <a:lstStyle/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Uses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advanced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static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bytecode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analysis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to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detect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remove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bloated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dependencies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Automatic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generation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of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debloated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POM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file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Maven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plugin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easy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to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integrate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CI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pipeline</a:t>
            </a:r>
            <a:endParaRPr lang="en-SE" dirty="0"/>
          </a:p>
        </p:txBody>
      </p:sp>
      <p:pic>
        <p:nvPicPr>
          <p:cNvPr id="4" name="Picture 3" descr=" 4">
            <a:extLst>
              <a:ext uri="{FF2B5EF4-FFF2-40B4-BE49-F238E27FC236}">
                <a16:creationId xmlns:a16="http://schemas.microsoft.com/office/drawing/2014/main" id="{0F07CCB1-C982-2044-83C7-039356583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6" y="1851732"/>
            <a:ext cx="3626482" cy="287021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E2629D1D-5668-1E48-998E-34D8DE0A50EF}"/>
              </a:ext>
            </a:extLst>
          </p:cNvPr>
          <p:cNvSpPr/>
          <p:nvPr/>
        </p:nvSpPr>
        <p:spPr>
          <a:xfrm>
            <a:off x="334602" y="1372937"/>
            <a:ext cx="3832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  <a:hlinkClick r:id="rId3"/>
              </a:rPr>
              <a:t>https://github.com/castor-software/depclean</a:t>
            </a:r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   </a:t>
            </a:r>
          </a:p>
        </p:txBody>
      </p:sp>
      <p:grpSp>
        <p:nvGrpSpPr>
          <p:cNvPr id="36" name="Google Shape;867;p49" descr=" 36">
            <a:extLst>
              <a:ext uri="{FF2B5EF4-FFF2-40B4-BE49-F238E27FC236}">
                <a16:creationId xmlns:a16="http://schemas.microsoft.com/office/drawing/2014/main" id="{50246542-69E3-3E42-98FB-C66ED61A5AB8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7" name="Google Shape;868;p49">
              <a:extLst>
                <a:ext uri="{FF2B5EF4-FFF2-40B4-BE49-F238E27FC236}">
                  <a16:creationId xmlns:a16="http://schemas.microsoft.com/office/drawing/2014/main" id="{30B0C140-F8DF-574B-8CD9-38B10BC21E7B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9;p49">
              <a:extLst>
                <a:ext uri="{FF2B5EF4-FFF2-40B4-BE49-F238E27FC236}">
                  <a16:creationId xmlns:a16="http://schemas.microsoft.com/office/drawing/2014/main" id="{707CF0BA-E0F1-C349-944E-14A93D3BFE02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841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A9F3D-0618-4645-9538-2ED2D12D7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m</a:t>
            </a:r>
            <a:r>
              <a:rPr lang="en-SE" dirty="0"/>
              <a:t>aven-core project (v3.7.0)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DC65A-33D0-864F-861B-BCAA4B8E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EDEE7-99FE-EE47-8860-36C388AFC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5846" y="891144"/>
            <a:ext cx="5579612" cy="3361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A781C-294C-5444-8D54-7D8E28891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44333" b="3223"/>
          <a:stretch/>
        </p:blipFill>
        <p:spPr>
          <a:xfrm>
            <a:off x="2181160" y="134383"/>
            <a:ext cx="2627902" cy="642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888C5A-49D2-8844-A2AC-854C35D88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462" y="431166"/>
            <a:ext cx="419398" cy="408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823FAD-10E4-C54C-B14E-2C43195EBB71}"/>
              </a:ext>
            </a:extLst>
          </p:cNvPr>
          <p:cNvSpPr/>
          <p:nvPr/>
        </p:nvSpPr>
        <p:spPr>
          <a:xfrm>
            <a:off x="1379604" y="4820988"/>
            <a:ext cx="3530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sz="1200" dirty="0">
                <a:hlinkClick r:id="rId8"/>
              </a:rPr>
              <a:t>https://github.com/castor-software/depclean-web</a:t>
            </a:r>
            <a:r>
              <a:rPr lang="en-S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716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AGENDA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INTRODUCTION AND STATE-OF-THE-ART</a:t>
            </a: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CONTRIBUTIONS</a:t>
            </a: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Detecting and removing bloated dependencies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Longitudinal analysis of bloated dependencies</a:t>
            </a: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Trace-based debloat for Java bytecode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SUMMARY AND FUTURE WORK</a:t>
            </a:r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         </a:t>
            </a:r>
            <a:endParaRPr lang="en-US" sz="2000" b="1" dirty="0"/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</a:t>
            </a: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17" name="Google Shape;472;p41" descr=" 17">
            <a:extLst>
              <a:ext uri="{FF2B5EF4-FFF2-40B4-BE49-F238E27FC236}">
                <a16:creationId xmlns:a16="http://schemas.microsoft.com/office/drawing/2014/main" id="{DD54A825-B9B1-6046-A830-E366839C9574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18" name="Google Shape;473;p41">
              <a:extLst>
                <a:ext uri="{FF2B5EF4-FFF2-40B4-BE49-F238E27FC236}">
                  <a16:creationId xmlns:a16="http://schemas.microsoft.com/office/drawing/2014/main" id="{60FCA5B7-4CA0-5143-9A32-F7AEF0328D86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;p41">
              <a:extLst>
                <a:ext uri="{FF2B5EF4-FFF2-40B4-BE49-F238E27FC236}">
                  <a16:creationId xmlns:a16="http://schemas.microsoft.com/office/drawing/2014/main" id="{0C534D99-B162-5545-A264-11827A6EAF8D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5;p41">
              <a:extLst>
                <a:ext uri="{FF2B5EF4-FFF2-40B4-BE49-F238E27FC236}">
                  <a16:creationId xmlns:a16="http://schemas.microsoft.com/office/drawing/2014/main" id="{C784ACAB-5F6B-C94B-AFEC-B9BE72B2B9D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6;p41">
              <a:extLst>
                <a:ext uri="{FF2B5EF4-FFF2-40B4-BE49-F238E27FC236}">
                  <a16:creationId xmlns:a16="http://schemas.microsoft.com/office/drawing/2014/main" id="{4BF0BB2C-B8AE-5D40-8BA6-D53F7770CFE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7;p41">
              <a:extLst>
                <a:ext uri="{FF2B5EF4-FFF2-40B4-BE49-F238E27FC236}">
                  <a16:creationId xmlns:a16="http://schemas.microsoft.com/office/drawing/2014/main" id="{F11E7D6E-8604-4149-8E63-A56C71A1257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4539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A9F3D-0618-4645-9538-2ED2D12D7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Example: m</a:t>
            </a:r>
            <a:r>
              <a:rPr lang="en-SE" dirty="0"/>
              <a:t>aven-core project (v3.7.0)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DC65A-33D0-864F-861B-BCAA4B8E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D4475-F648-4744-B7DA-5F0E21C51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8648" y="839380"/>
            <a:ext cx="5650990" cy="3418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065C8-9550-E445-B185-2BE0C3B2D3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8000"/>
                    </a14:imgEffect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rcRect l="32960" t="43974"/>
          <a:stretch/>
        </p:blipFill>
        <p:spPr>
          <a:xfrm>
            <a:off x="4905823" y="144272"/>
            <a:ext cx="3188070" cy="642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2504D7-61B3-424B-BE80-6C8F443292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44333" b="3223"/>
          <a:stretch/>
        </p:blipFill>
        <p:spPr>
          <a:xfrm>
            <a:off x="2181160" y="134383"/>
            <a:ext cx="2627902" cy="642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D7427-318A-1D4B-A0D1-EA07E4BB4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7325" y="399810"/>
            <a:ext cx="435127" cy="414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9E2571-939F-7240-977B-0A2538225C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3462" y="431166"/>
            <a:ext cx="419398" cy="408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92EC67B-93C7-444E-AF00-D187D8EFC0BD}"/>
              </a:ext>
            </a:extLst>
          </p:cNvPr>
          <p:cNvSpPr/>
          <p:nvPr/>
        </p:nvSpPr>
        <p:spPr>
          <a:xfrm>
            <a:off x="1379604" y="4820988"/>
            <a:ext cx="3530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sz="1200" dirty="0">
                <a:hlinkClick r:id="rId10"/>
              </a:rPr>
              <a:t>https://github.com/castor-software/depclean-web</a:t>
            </a:r>
            <a:r>
              <a:rPr lang="en-S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2085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HOW MUCH DEPENDENCY BLOAT EXISTS?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</a:t>
            </a:r>
            <a:endParaRPr/>
          </a:p>
        </p:txBody>
      </p:sp>
      <p:grpSp>
        <p:nvGrpSpPr>
          <p:cNvPr id="17" name="Google Shape;131;p19" descr=" 17">
            <a:extLst>
              <a:ext uri="{FF2B5EF4-FFF2-40B4-BE49-F238E27FC236}">
                <a16:creationId xmlns:a16="http://schemas.microsoft.com/office/drawing/2014/main" id="{C05EC8CF-E5D1-6C4F-B63E-47CE3E363EBB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8" name="Google Shape;132;p19">
              <a:extLst>
                <a:ext uri="{FF2B5EF4-FFF2-40B4-BE49-F238E27FC236}">
                  <a16:creationId xmlns:a16="http://schemas.microsoft.com/office/drawing/2014/main" id="{6D8D39EC-75E4-074C-840E-CC926FB7E12D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33;p19">
              <a:extLst>
                <a:ext uri="{FF2B5EF4-FFF2-40B4-BE49-F238E27FC236}">
                  <a16:creationId xmlns:a16="http://schemas.microsoft.com/office/drawing/2014/main" id="{20FFBC21-F4E1-6E4B-BE01-40D4203A8EC7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34;p19">
              <a:extLst>
                <a:ext uri="{FF2B5EF4-FFF2-40B4-BE49-F238E27FC236}">
                  <a16:creationId xmlns:a16="http://schemas.microsoft.com/office/drawing/2014/main" id="{01E00E88-54CB-F441-92FF-F2284799C4FF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;p19">
              <a:extLst>
                <a:ext uri="{FF2B5EF4-FFF2-40B4-BE49-F238E27FC236}">
                  <a16:creationId xmlns:a16="http://schemas.microsoft.com/office/drawing/2014/main" id="{507AAAED-D561-9C4C-A2FE-5466719C87EC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;p19">
              <a:extLst>
                <a:ext uri="{FF2B5EF4-FFF2-40B4-BE49-F238E27FC236}">
                  <a16:creationId xmlns:a16="http://schemas.microsoft.com/office/drawing/2014/main" id="{872D196A-0CBE-9D47-9F55-81E152A0A1F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75427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HOW MUCH DEPENDENCY BLOAT EXISTS?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</a:t>
            </a:r>
            <a:endParaRPr/>
          </a:p>
        </p:txBody>
      </p:sp>
      <p:graphicFrame>
        <p:nvGraphicFramePr>
          <p:cNvPr id="11" name="Chart 10" descr=" 13">
            <a:extLst>
              <a:ext uri="{FF2B5EF4-FFF2-40B4-BE49-F238E27FC236}">
                <a16:creationId xmlns:a16="http://schemas.microsoft.com/office/drawing/2014/main" id="{6CB78FD6-A01D-2146-8CD0-9B091FE4B5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3784077"/>
              </p:ext>
            </p:extLst>
          </p:nvPr>
        </p:nvGraphicFramePr>
        <p:xfrm>
          <a:off x="1557376" y="1742661"/>
          <a:ext cx="4609247" cy="3228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 descr=" 14">
            <a:extLst>
              <a:ext uri="{FF2B5EF4-FFF2-40B4-BE49-F238E27FC236}">
                <a16:creationId xmlns:a16="http://schemas.microsoft.com/office/drawing/2014/main" id="{4050027C-8FCF-1D43-8156-D0A4F5DAB449}"/>
              </a:ext>
            </a:extLst>
          </p:cNvPr>
          <p:cNvSpPr/>
          <p:nvPr/>
        </p:nvSpPr>
        <p:spPr>
          <a:xfrm>
            <a:off x="2238604" y="1332292"/>
            <a:ext cx="3632513" cy="41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b="1" dirty="0">
                <a:solidFill>
                  <a:schemeClr val="tx1"/>
                </a:solidFill>
                <a:latin typeface="Barlow"/>
                <a:sym typeface="Barlow"/>
              </a:rPr>
              <a:t>9K artifacts and 723K dependencies</a:t>
            </a:r>
          </a:p>
        </p:txBody>
      </p:sp>
      <p:grpSp>
        <p:nvGrpSpPr>
          <p:cNvPr id="17" name="Google Shape;131;p19" descr=" 17">
            <a:extLst>
              <a:ext uri="{FF2B5EF4-FFF2-40B4-BE49-F238E27FC236}">
                <a16:creationId xmlns:a16="http://schemas.microsoft.com/office/drawing/2014/main" id="{C05EC8CF-E5D1-6C4F-B63E-47CE3E363EBB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8" name="Google Shape;132;p19">
              <a:extLst>
                <a:ext uri="{FF2B5EF4-FFF2-40B4-BE49-F238E27FC236}">
                  <a16:creationId xmlns:a16="http://schemas.microsoft.com/office/drawing/2014/main" id="{6D8D39EC-75E4-074C-840E-CC926FB7E12D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33;p19">
              <a:extLst>
                <a:ext uri="{FF2B5EF4-FFF2-40B4-BE49-F238E27FC236}">
                  <a16:creationId xmlns:a16="http://schemas.microsoft.com/office/drawing/2014/main" id="{20FFBC21-F4E1-6E4B-BE01-40D4203A8EC7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34;p19">
              <a:extLst>
                <a:ext uri="{FF2B5EF4-FFF2-40B4-BE49-F238E27FC236}">
                  <a16:creationId xmlns:a16="http://schemas.microsoft.com/office/drawing/2014/main" id="{01E00E88-54CB-F441-92FF-F2284799C4FF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;p19">
              <a:extLst>
                <a:ext uri="{FF2B5EF4-FFF2-40B4-BE49-F238E27FC236}">
                  <a16:creationId xmlns:a16="http://schemas.microsoft.com/office/drawing/2014/main" id="{507AAAED-D561-9C4C-A2FE-5466719C87EC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;p19">
              <a:extLst>
                <a:ext uri="{FF2B5EF4-FFF2-40B4-BE49-F238E27FC236}">
                  <a16:creationId xmlns:a16="http://schemas.microsoft.com/office/drawing/2014/main" id="{872D196A-0CBE-9D47-9F55-81E152A0A1F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611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HOW MUCH DEPENDENCY BLOAT EXISTS?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</a:t>
            </a:r>
            <a:endParaRPr/>
          </a:p>
        </p:txBody>
      </p:sp>
      <p:graphicFrame>
        <p:nvGraphicFramePr>
          <p:cNvPr id="11" name="Chart 10" descr=" 13">
            <a:extLst>
              <a:ext uri="{FF2B5EF4-FFF2-40B4-BE49-F238E27FC236}">
                <a16:creationId xmlns:a16="http://schemas.microsoft.com/office/drawing/2014/main" id="{6CB78FD6-A01D-2146-8CD0-9B091FE4B5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384198"/>
              </p:ext>
            </p:extLst>
          </p:nvPr>
        </p:nvGraphicFramePr>
        <p:xfrm>
          <a:off x="1557376" y="1742661"/>
          <a:ext cx="4609247" cy="3228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 descr=" 14">
            <a:extLst>
              <a:ext uri="{FF2B5EF4-FFF2-40B4-BE49-F238E27FC236}">
                <a16:creationId xmlns:a16="http://schemas.microsoft.com/office/drawing/2014/main" id="{4050027C-8FCF-1D43-8156-D0A4F5DAB449}"/>
              </a:ext>
            </a:extLst>
          </p:cNvPr>
          <p:cNvSpPr/>
          <p:nvPr/>
        </p:nvSpPr>
        <p:spPr>
          <a:xfrm>
            <a:off x="2238604" y="1332292"/>
            <a:ext cx="3632513" cy="41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b="1" dirty="0">
                <a:solidFill>
                  <a:schemeClr val="tx1"/>
                </a:solidFill>
                <a:latin typeface="Barlow"/>
                <a:sym typeface="Barlow"/>
              </a:rPr>
              <a:t>9K artifacts and 723K dependencies</a:t>
            </a:r>
          </a:p>
        </p:txBody>
      </p:sp>
      <p:sp>
        <p:nvSpPr>
          <p:cNvPr id="12" name="Google Shape;196;p24" descr=" 16">
            <a:extLst>
              <a:ext uri="{FF2B5EF4-FFF2-40B4-BE49-F238E27FC236}">
                <a16:creationId xmlns:a16="http://schemas.microsoft.com/office/drawing/2014/main" id="{FB7C78FF-013E-5748-9530-2DE697939907}"/>
              </a:ext>
            </a:extLst>
          </p:cNvPr>
          <p:cNvSpPr/>
          <p:nvPr/>
        </p:nvSpPr>
        <p:spPr>
          <a:xfrm>
            <a:off x="6350620" y="2039971"/>
            <a:ext cx="2543976" cy="198562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Clr>
                <a:schemeClr val="bg1"/>
              </a:buClr>
              <a:buSzPts val="1100"/>
              <a:buFont typeface="Wingdings" pitchFamily="2" charset="2"/>
              <a:buChar char="q"/>
            </a:pPr>
            <a:r>
              <a:rPr lang="en-SE" dirty="0">
                <a:solidFill>
                  <a:schemeClr val="lt1"/>
                </a:solidFill>
                <a:latin typeface="Barlow"/>
              </a:rPr>
              <a:t>2.7% of direct dependencies are bloated</a:t>
            </a:r>
          </a:p>
          <a:p>
            <a:pPr marL="171450" indent="-171450">
              <a:buClr>
                <a:schemeClr val="bg1"/>
              </a:buClr>
              <a:buSzPts val="1100"/>
              <a:buFont typeface="Wingdings" pitchFamily="2" charset="2"/>
              <a:buChar char="q"/>
            </a:pPr>
            <a:endParaRPr lang="en-SE" dirty="0">
              <a:solidFill>
                <a:schemeClr val="lt1"/>
              </a:solidFill>
              <a:latin typeface="Barlow"/>
            </a:endParaRPr>
          </a:p>
          <a:p>
            <a:pPr marL="171450" indent="-171450">
              <a:buClr>
                <a:schemeClr val="bg1"/>
              </a:buClr>
              <a:buSzPts val="1100"/>
              <a:buFont typeface="Wingdings" pitchFamily="2" charset="2"/>
              <a:buChar char="q"/>
            </a:pPr>
            <a:r>
              <a:rPr lang="en-SE" dirty="0">
                <a:solidFill>
                  <a:schemeClr val="lt1"/>
                </a:solidFill>
                <a:latin typeface="Barlow"/>
              </a:rPr>
              <a:t>15.1% of inherited dependencies are bloated</a:t>
            </a:r>
          </a:p>
          <a:p>
            <a:pPr marL="171450" indent="-171450">
              <a:buClr>
                <a:schemeClr val="bg1"/>
              </a:buClr>
              <a:buSzPts val="1100"/>
              <a:buFont typeface="Wingdings" pitchFamily="2" charset="2"/>
              <a:buChar char="q"/>
            </a:pPr>
            <a:endParaRPr lang="en-SE" dirty="0">
              <a:solidFill>
                <a:schemeClr val="lt1"/>
              </a:solidFill>
              <a:latin typeface="Barlow"/>
            </a:endParaRPr>
          </a:p>
          <a:p>
            <a:pPr marL="171450" indent="-171450">
              <a:buClr>
                <a:schemeClr val="bg1"/>
              </a:buClr>
              <a:buSzPts val="1100"/>
              <a:buFont typeface="Wingdings" pitchFamily="2" charset="2"/>
              <a:buChar char="q"/>
            </a:pPr>
            <a:r>
              <a:rPr lang="en-SE" dirty="0">
                <a:solidFill>
                  <a:schemeClr val="lt1"/>
                </a:solidFill>
                <a:latin typeface="Barlow"/>
              </a:rPr>
              <a:t>57% of transitive dependencies are bloated</a:t>
            </a:r>
          </a:p>
        </p:txBody>
      </p:sp>
      <p:grpSp>
        <p:nvGrpSpPr>
          <p:cNvPr id="17" name="Google Shape;131;p19" descr=" 17">
            <a:extLst>
              <a:ext uri="{FF2B5EF4-FFF2-40B4-BE49-F238E27FC236}">
                <a16:creationId xmlns:a16="http://schemas.microsoft.com/office/drawing/2014/main" id="{C05EC8CF-E5D1-6C4F-B63E-47CE3E363EBB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8" name="Google Shape;132;p19">
              <a:extLst>
                <a:ext uri="{FF2B5EF4-FFF2-40B4-BE49-F238E27FC236}">
                  <a16:creationId xmlns:a16="http://schemas.microsoft.com/office/drawing/2014/main" id="{6D8D39EC-75E4-074C-840E-CC926FB7E12D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33;p19">
              <a:extLst>
                <a:ext uri="{FF2B5EF4-FFF2-40B4-BE49-F238E27FC236}">
                  <a16:creationId xmlns:a16="http://schemas.microsoft.com/office/drawing/2014/main" id="{20FFBC21-F4E1-6E4B-BE01-40D4203A8EC7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34;p19">
              <a:extLst>
                <a:ext uri="{FF2B5EF4-FFF2-40B4-BE49-F238E27FC236}">
                  <a16:creationId xmlns:a16="http://schemas.microsoft.com/office/drawing/2014/main" id="{01E00E88-54CB-F441-92FF-F2284799C4FF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;p19">
              <a:extLst>
                <a:ext uri="{FF2B5EF4-FFF2-40B4-BE49-F238E27FC236}">
                  <a16:creationId xmlns:a16="http://schemas.microsoft.com/office/drawing/2014/main" id="{507AAAED-D561-9C4C-A2FE-5466719C87EC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;p19">
              <a:extLst>
                <a:ext uri="{FF2B5EF4-FFF2-40B4-BE49-F238E27FC236}">
                  <a16:creationId xmlns:a16="http://schemas.microsoft.com/office/drawing/2014/main" id="{872D196A-0CBE-9D47-9F55-81E152A0A1FF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82150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SE" dirty="0"/>
              <a:t>ARE DEVOPERS WILLING TO REMOVE BLOAT</a:t>
            </a:r>
            <a:r>
              <a:rPr lang="en-GB" dirty="0"/>
              <a:t>?</a:t>
            </a:r>
            <a:r>
              <a:rPr lang="en" dirty="0"/>
              <a:t> 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</a:t>
            </a:r>
            <a:endParaRPr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A77B8BF6-464D-0945-8D22-E44C9894F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25000"/>
              <a:buChar char=" "/>
            </a:pPr>
            <a:r>
              <a:rPr lang="en-SE" sz="1800" b="1"/>
              <a:t>                         </a:t>
            </a:r>
            <a:endParaRPr lang="en-SE" sz="1800" b="1" dirty="0"/>
          </a:p>
          <a:p>
            <a:pPr lvl="1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800"/>
              <a:t> </a:t>
            </a:r>
            <a:r>
              <a:rPr lang="en-SE" sz="1800"/>
              <a:t>      </a:t>
            </a:r>
            <a:endParaRPr lang="en-SE" sz="1800" dirty="0"/>
          </a:p>
          <a:p>
            <a:pPr lvl="1">
              <a:spcBef>
                <a:spcPts val="100"/>
              </a:spcBef>
              <a:buSzPct val="125000"/>
              <a:buFont typeface="Arial" panose="020B0604020202020204" pitchFamily="34" charset="0"/>
              <a:buChar char=" "/>
            </a:pPr>
            <a:r>
              <a:rPr lang="en-SE" sz="1800"/>
              <a:t>     </a:t>
            </a:r>
            <a:endParaRPr lang="en-SE" sz="1800" dirty="0"/>
          </a:p>
          <a:p>
            <a:pPr lvl="1">
              <a:spcBef>
                <a:spcPts val="100"/>
              </a:spcBef>
              <a:buSzPct val="125000"/>
              <a:buFont typeface="Arial" panose="020B0604020202020204" pitchFamily="34" charset="0"/>
              <a:buChar char=" "/>
            </a:pPr>
            <a:r>
              <a:rPr lang="en-SE" sz="1800"/>
              <a:t>     </a:t>
            </a:r>
            <a:endParaRPr lang="en-SE" sz="1800" dirty="0"/>
          </a:p>
          <a:p>
            <a:pPr lvl="1">
              <a:spcBef>
                <a:spcPts val="100"/>
              </a:spcBef>
              <a:buSzPct val="125000"/>
              <a:buFont typeface="Arial" panose="020B0604020202020204" pitchFamily="34" charset="0"/>
              <a:buChar char=" "/>
            </a:pPr>
            <a:r>
              <a:rPr lang="en-SE" sz="1800"/>
              <a:t>     </a:t>
            </a:r>
            <a:endParaRPr lang="en-SE" sz="1800" dirty="0"/>
          </a:p>
          <a:p>
            <a:pPr lvl="1">
              <a:spcBef>
                <a:spcPts val="100"/>
              </a:spcBef>
              <a:buSzPct val="125000"/>
              <a:buFont typeface="Arial" panose="020B0604020202020204" pitchFamily="34" charset="0"/>
              <a:buChar char=" "/>
            </a:pPr>
            <a:r>
              <a:rPr lang="en-SE" sz="1800"/>
              <a:t>          </a:t>
            </a:r>
            <a:endParaRPr lang="en-SE" sz="1800" dirty="0"/>
          </a:p>
          <a:p>
            <a:pPr lvl="1">
              <a:spcBef>
                <a:spcPts val="100"/>
              </a:spcBef>
              <a:buSzPct val="125000"/>
              <a:buFont typeface="Arial" panose="020B0604020202020204" pitchFamily="34" charset="0"/>
              <a:buChar char=" "/>
            </a:pPr>
            <a:r>
              <a:rPr lang="en-SE" sz="1800"/>
              <a:t>       </a:t>
            </a:r>
            <a:endParaRPr lang="en-SE" sz="1800" dirty="0"/>
          </a:p>
          <a:p>
            <a:pPr lvl="1">
              <a:spcBef>
                <a:spcPts val="100"/>
              </a:spcBef>
              <a:buSzPct val="125000"/>
              <a:buFont typeface="Arial" panose="020B0604020202020204" pitchFamily="34" charset="0"/>
              <a:buChar char=" "/>
            </a:pPr>
            <a:r>
              <a:rPr lang="en-SE" sz="1800"/>
              <a:t>       </a:t>
            </a:r>
            <a:endParaRPr lang="en-SE" sz="1800" dirty="0"/>
          </a:p>
          <a:p>
            <a:pPr lvl="1">
              <a:spcBef>
                <a:spcPts val="100"/>
              </a:spcBef>
              <a:buSzPct val="125000"/>
              <a:buFont typeface="Arial" panose="020B0604020202020204" pitchFamily="34" charset="0"/>
              <a:buChar char=" "/>
            </a:pPr>
            <a:r>
              <a:rPr lang="en-SE" sz="1800"/>
              <a:t>       </a:t>
            </a:r>
            <a:endParaRPr lang="en-SE" sz="1800" dirty="0"/>
          </a:p>
          <a:p>
            <a:pPr lvl="1">
              <a:spcBef>
                <a:spcPts val="100"/>
              </a:spcBef>
              <a:buSzPct val="125000"/>
              <a:buFont typeface="Arial" panose="020B0604020202020204" pitchFamily="34" charset="0"/>
              <a:buChar char=" "/>
            </a:pPr>
            <a:r>
              <a:rPr lang="en-SE" sz="1800"/>
              <a:t>     </a:t>
            </a:r>
            <a:endParaRPr lang="en-SE" sz="1800" dirty="0"/>
          </a:p>
          <a:p>
            <a:pPr lvl="1">
              <a:spcBef>
                <a:spcPts val="100"/>
              </a:spcBef>
              <a:buSzPct val="125000"/>
              <a:buChar char=" "/>
            </a:pPr>
            <a:r>
              <a:rPr lang="en-SE" sz="1800" b="1"/>
              <a:t>           </a:t>
            </a:r>
            <a:endParaRPr lang="en-SE" sz="1800" b="1" dirty="0"/>
          </a:p>
          <a:p>
            <a:endParaRPr lang="en-SE" dirty="0"/>
          </a:p>
          <a:p>
            <a:pPr marL="63500" indent="0">
              <a:buNone/>
            </a:pPr>
            <a:endParaRPr lang="en-SE" dirty="0"/>
          </a:p>
        </p:txBody>
      </p:sp>
      <p:grpSp>
        <p:nvGrpSpPr>
          <p:cNvPr id="18" name="Google Shape;235;p26" descr=" 18">
            <a:extLst>
              <a:ext uri="{FF2B5EF4-FFF2-40B4-BE49-F238E27FC236}">
                <a16:creationId xmlns:a16="http://schemas.microsoft.com/office/drawing/2014/main" id="{EA6A2CC5-5396-5444-92F3-FE63F93E9DDD}"/>
              </a:ext>
            </a:extLst>
          </p:cNvPr>
          <p:cNvGrpSpPr/>
          <p:nvPr/>
        </p:nvGrpSpPr>
        <p:grpSpPr>
          <a:xfrm>
            <a:off x="8130913" y="548833"/>
            <a:ext cx="450604" cy="470444"/>
            <a:chOff x="3294650" y="3652450"/>
            <a:chExt cx="388350" cy="405450"/>
          </a:xfrm>
          <a:solidFill>
            <a:schemeClr val="bg1"/>
          </a:solidFill>
        </p:grpSpPr>
        <p:sp>
          <p:nvSpPr>
            <p:cNvPr id="19" name="Google Shape;236;p26">
              <a:extLst>
                <a:ext uri="{FF2B5EF4-FFF2-40B4-BE49-F238E27FC236}">
                  <a16:creationId xmlns:a16="http://schemas.microsoft.com/office/drawing/2014/main" id="{7B3CA241-A266-1440-9EEE-77EE4B53CA38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7;p26">
              <a:extLst>
                <a:ext uri="{FF2B5EF4-FFF2-40B4-BE49-F238E27FC236}">
                  <a16:creationId xmlns:a16="http://schemas.microsoft.com/office/drawing/2014/main" id="{B3969317-D94F-0248-B528-877851144B9E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;p26">
              <a:extLst>
                <a:ext uri="{FF2B5EF4-FFF2-40B4-BE49-F238E27FC236}">
                  <a16:creationId xmlns:a16="http://schemas.microsoft.com/office/drawing/2014/main" id="{EFF5739D-EEDC-0842-9035-0995617F6FB2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8584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SE" dirty="0"/>
              <a:t>ARE DEVOPERS WILLING TO REMOVE BLOAT</a:t>
            </a:r>
            <a:r>
              <a:rPr lang="en-GB" dirty="0"/>
              <a:t>?</a:t>
            </a:r>
            <a:r>
              <a:rPr lang="en" dirty="0"/>
              <a:t> 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</a:t>
            </a:r>
            <a:endParaRPr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A77B8BF6-464D-0945-8D22-E44C9894F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6331" y="1349141"/>
            <a:ext cx="7085700" cy="2938500"/>
          </a:xfrm>
        </p:spPr>
        <p:txBody>
          <a:bodyPr/>
          <a:lstStyle/>
          <a:p>
            <a:pPr>
              <a:buClr>
                <a:srgbClr val="373545"/>
              </a:buClr>
              <a:buSzPct val="125000"/>
            </a:pPr>
            <a:r>
              <a:rPr lang="en-GB" sz="18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USER</a:t>
            </a:r>
            <a:r>
              <a:rPr lang="en-SE" sz="18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 sz="18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STUDY</a:t>
            </a:r>
            <a:r>
              <a:rPr lang="en-SE" sz="18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 sz="18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ON</a:t>
            </a:r>
            <a:r>
              <a:rPr lang="en-SE" sz="18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30 </a:t>
            </a:r>
            <a:r>
              <a:rPr lang="en-GB" sz="18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PROJECTS</a:t>
            </a:r>
            <a:endParaRPr lang="en-SE" sz="1800" b="1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Jenkins</a:t>
            </a:r>
            <a:endParaRPr lang="en-SE" sz="18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1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Neo</a:t>
            </a:r>
            <a:r>
              <a:rPr lang="en-SE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4</a:t>
            </a: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j</a:t>
            </a:r>
            <a:endParaRPr lang="en-SE" sz="18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1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Flink</a:t>
            </a:r>
            <a:endParaRPr lang="en-SE" sz="18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1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Spoon</a:t>
            </a:r>
            <a:endParaRPr lang="en-SE" sz="18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1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Checkstyle</a:t>
            </a:r>
            <a:endParaRPr lang="en-SE" sz="18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1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CoreNLP</a:t>
            </a:r>
            <a:endParaRPr lang="en-SE" sz="18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1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jHiccup</a:t>
            </a:r>
            <a:endParaRPr lang="en-SE" sz="18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1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Alluxio</a:t>
            </a:r>
            <a:endParaRPr lang="en-SE" sz="18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1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8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TeaVM</a:t>
            </a:r>
            <a:endParaRPr lang="en-SE" sz="18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spcBef>
                <a:spcPts val="100"/>
              </a:spcBef>
              <a:buSzPct val="125000"/>
              <a:buNone/>
            </a:pPr>
            <a:r>
              <a:rPr lang="en-SE" sz="18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        …	</a:t>
            </a:r>
          </a:p>
          <a:p>
            <a:pPr lvl="1">
              <a:spcBef>
                <a:spcPts val="100"/>
              </a:spcBef>
              <a:buSzPct val="125000"/>
              <a:buNone/>
            </a:pPr>
            <a:endParaRPr lang="en-SE" sz="1800" b="1" dirty="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63500" indent="0">
              <a:buNone/>
            </a:pPr>
            <a:endParaRPr lang="en-SE" dirty="0"/>
          </a:p>
        </p:txBody>
      </p:sp>
      <p:grpSp>
        <p:nvGrpSpPr>
          <p:cNvPr id="18" name="Google Shape;235;p26" descr=" 18">
            <a:extLst>
              <a:ext uri="{FF2B5EF4-FFF2-40B4-BE49-F238E27FC236}">
                <a16:creationId xmlns:a16="http://schemas.microsoft.com/office/drawing/2014/main" id="{EA6A2CC5-5396-5444-92F3-FE63F93E9DDD}"/>
              </a:ext>
            </a:extLst>
          </p:cNvPr>
          <p:cNvGrpSpPr/>
          <p:nvPr/>
        </p:nvGrpSpPr>
        <p:grpSpPr>
          <a:xfrm>
            <a:off x="8130913" y="548833"/>
            <a:ext cx="450604" cy="470444"/>
            <a:chOff x="3294650" y="3652450"/>
            <a:chExt cx="388350" cy="405450"/>
          </a:xfrm>
          <a:solidFill>
            <a:schemeClr val="bg1"/>
          </a:solidFill>
        </p:grpSpPr>
        <p:sp>
          <p:nvSpPr>
            <p:cNvPr id="19" name="Google Shape;236;p26">
              <a:extLst>
                <a:ext uri="{FF2B5EF4-FFF2-40B4-BE49-F238E27FC236}">
                  <a16:creationId xmlns:a16="http://schemas.microsoft.com/office/drawing/2014/main" id="{7B3CA241-A266-1440-9EEE-77EE4B53CA38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7;p26">
              <a:extLst>
                <a:ext uri="{FF2B5EF4-FFF2-40B4-BE49-F238E27FC236}">
                  <a16:creationId xmlns:a16="http://schemas.microsoft.com/office/drawing/2014/main" id="{B3969317-D94F-0248-B528-877851144B9E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8;p26">
              <a:extLst>
                <a:ext uri="{FF2B5EF4-FFF2-40B4-BE49-F238E27FC236}">
                  <a16:creationId xmlns:a16="http://schemas.microsoft.com/office/drawing/2014/main" id="{EFF5739D-EEDC-0842-9035-0995617F6FB2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Rectangle 8" descr=" 2">
            <a:extLst>
              <a:ext uri="{FF2B5EF4-FFF2-40B4-BE49-F238E27FC236}">
                <a16:creationId xmlns:a16="http://schemas.microsoft.com/office/drawing/2014/main" id="{7E598C8C-774E-0342-8D1F-B3D79CA372F1}"/>
              </a:ext>
            </a:extLst>
          </p:cNvPr>
          <p:cNvSpPr/>
          <p:nvPr/>
        </p:nvSpPr>
        <p:spPr>
          <a:xfrm>
            <a:off x="4475526" y="4527952"/>
            <a:ext cx="67405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dirty="0"/>
              <a:t>Full list: </a:t>
            </a:r>
            <a:r>
              <a:rPr lang="en-GB" dirty="0">
                <a:hlinkClick r:id="rId2"/>
              </a:rPr>
              <a:t>https://tinyurl.com/depclean-experiments</a:t>
            </a:r>
            <a:r>
              <a:rPr lang="en-GB" dirty="0"/>
              <a:t>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094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SE" dirty="0"/>
              <a:t>ARE DEVOPERS WILLING TO REMOVE BLOAT</a:t>
            </a:r>
            <a:r>
              <a:rPr lang="en-GB" dirty="0"/>
              <a:t>?</a:t>
            </a:r>
            <a:r>
              <a:rPr lang="en" dirty="0"/>
              <a:t> 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  <p:graphicFrame>
        <p:nvGraphicFramePr>
          <p:cNvPr id="15" name="Chart 14" descr=" 15">
            <a:extLst>
              <a:ext uri="{FF2B5EF4-FFF2-40B4-BE49-F238E27FC236}">
                <a16:creationId xmlns:a16="http://schemas.microsoft.com/office/drawing/2014/main" id="{7AEBC9CB-EB4B-F048-BF9E-5DAE7BBB69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687721"/>
              </p:ext>
            </p:extLst>
          </p:nvPr>
        </p:nvGraphicFramePr>
        <p:xfrm>
          <a:off x="1120756" y="1823225"/>
          <a:ext cx="4617680" cy="3100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Rectangle 17" descr=" 18">
            <a:extLst>
              <a:ext uri="{FF2B5EF4-FFF2-40B4-BE49-F238E27FC236}">
                <a16:creationId xmlns:a16="http://schemas.microsoft.com/office/drawing/2014/main" id="{B73980F0-C5DC-914E-8FCE-A00A8B25B5F4}"/>
              </a:ext>
            </a:extLst>
          </p:cNvPr>
          <p:cNvSpPr/>
          <p:nvPr/>
        </p:nvSpPr>
        <p:spPr>
          <a:xfrm>
            <a:off x="1248413" y="1316444"/>
            <a:ext cx="4875550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b="1" dirty="0">
                <a:solidFill>
                  <a:schemeClr val="tx1"/>
                </a:solidFill>
                <a:latin typeface="Barlow"/>
              </a:rPr>
              <a:t>30 pull requests  in 30 notable open source projects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grpSp>
        <p:nvGrpSpPr>
          <p:cNvPr id="23" name="Google Shape;235;p26" descr=" 23">
            <a:extLst>
              <a:ext uri="{FF2B5EF4-FFF2-40B4-BE49-F238E27FC236}">
                <a16:creationId xmlns:a16="http://schemas.microsoft.com/office/drawing/2014/main" id="{829434B1-6759-A240-89E7-D0385F3C3281}"/>
              </a:ext>
            </a:extLst>
          </p:cNvPr>
          <p:cNvGrpSpPr/>
          <p:nvPr/>
        </p:nvGrpSpPr>
        <p:grpSpPr>
          <a:xfrm>
            <a:off x="8130913" y="548833"/>
            <a:ext cx="450604" cy="470444"/>
            <a:chOff x="3294650" y="3652450"/>
            <a:chExt cx="388350" cy="405450"/>
          </a:xfrm>
          <a:solidFill>
            <a:schemeClr val="bg1"/>
          </a:solidFill>
        </p:grpSpPr>
        <p:sp>
          <p:nvSpPr>
            <p:cNvPr id="24" name="Google Shape;236;p26">
              <a:extLst>
                <a:ext uri="{FF2B5EF4-FFF2-40B4-BE49-F238E27FC236}">
                  <a16:creationId xmlns:a16="http://schemas.microsoft.com/office/drawing/2014/main" id="{64DB68D3-0DD1-4047-BAEC-B065A19D55B8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7;p26">
              <a:extLst>
                <a:ext uri="{FF2B5EF4-FFF2-40B4-BE49-F238E27FC236}">
                  <a16:creationId xmlns:a16="http://schemas.microsoft.com/office/drawing/2014/main" id="{975B1A23-B776-D943-9D66-6B0BDACC210A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8;p26">
              <a:extLst>
                <a:ext uri="{FF2B5EF4-FFF2-40B4-BE49-F238E27FC236}">
                  <a16:creationId xmlns:a16="http://schemas.microsoft.com/office/drawing/2014/main" id="{3178CD0A-CDF7-A349-9CA8-9DE045B1B4AA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682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SE" dirty="0"/>
              <a:t>ARE DEVOPERS WILLING TO REMOVE BLOAT</a:t>
            </a:r>
            <a:r>
              <a:rPr lang="en-GB" dirty="0"/>
              <a:t>?</a:t>
            </a:r>
            <a:r>
              <a:rPr lang="en" dirty="0"/>
              <a:t> 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</a:t>
            </a:r>
            <a:endParaRPr/>
          </a:p>
        </p:txBody>
      </p:sp>
      <p:sp>
        <p:nvSpPr>
          <p:cNvPr id="10" name="Google Shape;196;p24" descr=" 16">
            <a:extLst>
              <a:ext uri="{FF2B5EF4-FFF2-40B4-BE49-F238E27FC236}">
                <a16:creationId xmlns:a16="http://schemas.microsoft.com/office/drawing/2014/main" id="{7216C21F-4D68-B84E-8CF5-2BFC92708CC0}"/>
              </a:ext>
            </a:extLst>
          </p:cNvPr>
          <p:cNvSpPr/>
          <p:nvPr/>
        </p:nvSpPr>
        <p:spPr>
          <a:xfrm>
            <a:off x="5738436" y="2163337"/>
            <a:ext cx="2612970" cy="1561171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  <a:buSzPts val="1100"/>
            </a:pPr>
            <a:r>
              <a:rPr lang="en-SE" sz="2000" dirty="0">
                <a:solidFill>
                  <a:schemeClr val="lt1"/>
                </a:solidFill>
                <a:latin typeface="Barlow"/>
              </a:rPr>
              <a:t>Removed 140 bloated dependencies in 21 projects thanks to DepClean</a:t>
            </a:r>
          </a:p>
        </p:txBody>
      </p:sp>
      <p:graphicFrame>
        <p:nvGraphicFramePr>
          <p:cNvPr id="15" name="Chart 14" descr=" 15">
            <a:extLst>
              <a:ext uri="{FF2B5EF4-FFF2-40B4-BE49-F238E27FC236}">
                <a16:creationId xmlns:a16="http://schemas.microsoft.com/office/drawing/2014/main" id="{7AEBC9CB-EB4B-F048-BF9E-5DAE7BBB69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571588"/>
              </p:ext>
            </p:extLst>
          </p:nvPr>
        </p:nvGraphicFramePr>
        <p:xfrm>
          <a:off x="1120756" y="1823225"/>
          <a:ext cx="4617680" cy="3100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Rectangle 17" descr=" 18">
            <a:extLst>
              <a:ext uri="{FF2B5EF4-FFF2-40B4-BE49-F238E27FC236}">
                <a16:creationId xmlns:a16="http://schemas.microsoft.com/office/drawing/2014/main" id="{B73980F0-C5DC-914E-8FCE-A00A8B25B5F4}"/>
              </a:ext>
            </a:extLst>
          </p:cNvPr>
          <p:cNvSpPr/>
          <p:nvPr/>
        </p:nvSpPr>
        <p:spPr>
          <a:xfrm>
            <a:off x="1248413" y="1316444"/>
            <a:ext cx="4875550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b="1" dirty="0">
                <a:solidFill>
                  <a:schemeClr val="tx1"/>
                </a:solidFill>
                <a:latin typeface="Barlow"/>
              </a:rPr>
              <a:t>30 pull requests  in 30 notable open source projects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grpSp>
        <p:nvGrpSpPr>
          <p:cNvPr id="23" name="Google Shape;235;p26" descr=" 23">
            <a:extLst>
              <a:ext uri="{FF2B5EF4-FFF2-40B4-BE49-F238E27FC236}">
                <a16:creationId xmlns:a16="http://schemas.microsoft.com/office/drawing/2014/main" id="{829434B1-6759-A240-89E7-D0385F3C3281}"/>
              </a:ext>
            </a:extLst>
          </p:cNvPr>
          <p:cNvGrpSpPr/>
          <p:nvPr/>
        </p:nvGrpSpPr>
        <p:grpSpPr>
          <a:xfrm>
            <a:off x="8130913" y="548833"/>
            <a:ext cx="450604" cy="470444"/>
            <a:chOff x="3294650" y="3652450"/>
            <a:chExt cx="388350" cy="405450"/>
          </a:xfrm>
          <a:solidFill>
            <a:schemeClr val="bg1"/>
          </a:solidFill>
        </p:grpSpPr>
        <p:sp>
          <p:nvSpPr>
            <p:cNvPr id="24" name="Google Shape;236;p26">
              <a:extLst>
                <a:ext uri="{FF2B5EF4-FFF2-40B4-BE49-F238E27FC236}">
                  <a16:creationId xmlns:a16="http://schemas.microsoft.com/office/drawing/2014/main" id="{64DB68D3-0DD1-4047-BAEC-B065A19D55B8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7;p26">
              <a:extLst>
                <a:ext uri="{FF2B5EF4-FFF2-40B4-BE49-F238E27FC236}">
                  <a16:creationId xmlns:a16="http://schemas.microsoft.com/office/drawing/2014/main" id="{975B1A23-B776-D943-9D66-6B0BDACC210A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8;p26">
              <a:extLst>
                <a:ext uri="{FF2B5EF4-FFF2-40B4-BE49-F238E27FC236}">
                  <a16:creationId xmlns:a16="http://schemas.microsoft.com/office/drawing/2014/main" id="{3178CD0A-CDF7-A349-9CA8-9DE045B1B4AA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9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1</a:t>
            </a:r>
            <a:r>
              <a:rPr lang="en" baseline="30000" dirty="0"/>
              <a:t>st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3" y="1349141"/>
            <a:ext cx="7024532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               </a:t>
            </a:r>
            <a:endParaRPr lang="en-US" sz="1600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                 </a:t>
            </a:r>
            <a:endParaRPr lang="en-GB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                          </a:t>
            </a:r>
            <a:br>
              <a:rPr lang="en-GB" sz="1600"/>
            </a:br>
            <a:r>
              <a:rPr lang="en-GB" sz="1600"/>
              <a:t>             </a:t>
            </a: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15580BDF-A2A0-E84A-B4D0-E25F9484571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89B959C9-D07E-C047-AD7D-8D9EE7F6D16A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BE9BB3F6-71DA-AF4B-B52E-A19E91A73103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1ADDE602-334D-464F-BCE7-C7F249D26F2F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E27B7C99-6F7E-074C-8FA0-294C165E80D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D59A1904-5FEF-2E45-BF34-9095DAEF6105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99130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1</a:t>
            </a:r>
            <a:r>
              <a:rPr lang="en" baseline="30000" dirty="0"/>
              <a:t>st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3" y="1349141"/>
            <a:ext cx="7024532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There is a lot of code bloat in Maven Central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Caused by the induced transitive dependencies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Caused by the heritage mechanism of multi-module projects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Caused by software development practices</a:t>
            </a: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                 </a:t>
            </a:r>
            <a:endParaRPr lang="en-GB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                          </a:t>
            </a:r>
            <a:br>
              <a:rPr lang="en-GB" sz="1600"/>
            </a:br>
            <a:r>
              <a:rPr lang="en-GB" sz="1600"/>
              <a:t>             </a:t>
            </a: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15580BDF-A2A0-E84A-B4D0-E25F9484571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89B959C9-D07E-C047-AD7D-8D9EE7F6D16A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BE9BB3F6-71DA-AF4B-B52E-A19E91A73103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1ADDE602-334D-464F-BCE7-C7F249D26F2F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E27B7C99-6F7E-074C-8FA0-294C165E80D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D59A1904-5FEF-2E45-BF34-9095DAEF6105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5656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AGENDA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INTRODUCTION AND STATE-OF-THE-ART</a:t>
            </a: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CONTRIBUTIONS</a:t>
            </a: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Detecting and removing bloated dependencies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Longitudinal analysis of bloated dependencies</a:t>
            </a: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Trace-based debloat for Java bytecode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SUMMARY AND FUTURE WORK</a:t>
            </a: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PHD PROGRESS</a:t>
            </a:r>
          </a:p>
          <a:p>
            <a:pPr lvl="1">
              <a:spcBef>
                <a:spcPts val="600"/>
              </a:spcBef>
              <a:buSzPct val="100000"/>
              <a:buFont typeface="+mj-lt"/>
              <a:buChar char=" "/>
            </a:pPr>
            <a:r>
              <a:rPr lang="en-US" sz="2000" b="1"/>
              <a:t>   </a:t>
            </a: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17" name="Google Shape;472;p41" descr=" 17">
            <a:extLst>
              <a:ext uri="{FF2B5EF4-FFF2-40B4-BE49-F238E27FC236}">
                <a16:creationId xmlns:a16="http://schemas.microsoft.com/office/drawing/2014/main" id="{DD54A825-B9B1-6046-A830-E366839C9574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18" name="Google Shape;473;p41">
              <a:extLst>
                <a:ext uri="{FF2B5EF4-FFF2-40B4-BE49-F238E27FC236}">
                  <a16:creationId xmlns:a16="http://schemas.microsoft.com/office/drawing/2014/main" id="{60FCA5B7-4CA0-5143-9A32-F7AEF0328D86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;p41">
              <a:extLst>
                <a:ext uri="{FF2B5EF4-FFF2-40B4-BE49-F238E27FC236}">
                  <a16:creationId xmlns:a16="http://schemas.microsoft.com/office/drawing/2014/main" id="{0C534D99-B162-5545-A264-11827A6EAF8D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5;p41">
              <a:extLst>
                <a:ext uri="{FF2B5EF4-FFF2-40B4-BE49-F238E27FC236}">
                  <a16:creationId xmlns:a16="http://schemas.microsoft.com/office/drawing/2014/main" id="{C784ACAB-5F6B-C94B-AFEC-B9BE72B2B9D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6;p41">
              <a:extLst>
                <a:ext uri="{FF2B5EF4-FFF2-40B4-BE49-F238E27FC236}">
                  <a16:creationId xmlns:a16="http://schemas.microsoft.com/office/drawing/2014/main" id="{4BF0BB2C-B8AE-5D40-8BA6-D53F7770CFE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7;p41">
              <a:extLst>
                <a:ext uri="{FF2B5EF4-FFF2-40B4-BE49-F238E27FC236}">
                  <a16:creationId xmlns:a16="http://schemas.microsoft.com/office/drawing/2014/main" id="{F11E7D6E-8604-4149-8E63-A56C71A1257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9964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1</a:t>
            </a:r>
            <a:r>
              <a:rPr lang="en" baseline="30000" dirty="0"/>
              <a:t>st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3" y="1349141"/>
            <a:ext cx="7024532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There is a lot of code bloat in Maven Central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Caused by the induced transitive dependencies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Caused by the heritage mechanism of multi-module projects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Caused by software development practices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Software developers care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They are willing to remove bloated dependencies</a:t>
            </a: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GB" sz="1600"/>
              <a:t>                                                        </a:t>
            </a:r>
            <a:br>
              <a:rPr lang="en-GB" sz="1600"/>
            </a:br>
            <a:r>
              <a:rPr lang="en-GB" sz="1600"/>
              <a:t>             </a:t>
            </a:r>
            <a:endParaRPr lang="en-SE" sz="1600" dirty="0"/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15580BDF-A2A0-E84A-B4D0-E25F9484571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89B959C9-D07E-C047-AD7D-8D9EE7F6D16A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BE9BB3F6-71DA-AF4B-B52E-A19E91A73103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1ADDE602-334D-464F-BCE7-C7F249D26F2F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E27B7C99-6F7E-074C-8FA0-294C165E80D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D59A1904-5FEF-2E45-BF34-9095DAEF6105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29181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1</a:t>
            </a:r>
            <a:r>
              <a:rPr lang="en" baseline="30000" dirty="0"/>
              <a:t>st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3" y="1349141"/>
            <a:ext cx="7024532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There is a lot of code bloat in Maven Central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Caused by the induced transitive dependencies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Caused by the heritage mechanism of multi-module projects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Caused by software development practices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Software developers care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They are willing to remove bloated dependencies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DepClean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It is useful to automatically detect and remove bloated dependencies	</a:t>
            </a:r>
            <a:endParaRPr lang="en-SE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15580BDF-A2A0-E84A-B4D0-E25F9484571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89B959C9-D07E-C047-AD7D-8D9EE7F6D16A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BE9BB3F6-71DA-AF4B-B52E-A19E91A73103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1ADDE602-334D-464F-BCE7-C7F249D26F2F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E27B7C99-6F7E-074C-8FA0-294C165E80D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D59A1904-5FEF-2E45-BF34-9095DAEF6105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329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1734688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CONTRIBUTION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935400" y="2493113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Longitudinal Analysis of Bloated Java Dependencies</a:t>
            </a:r>
            <a:endParaRPr dirty="0"/>
          </a:p>
        </p:txBody>
      </p:sp>
      <p:grpSp>
        <p:nvGrpSpPr>
          <p:cNvPr id="4" name="Google Shape;816;p49">
            <a:extLst>
              <a:ext uri="{FF2B5EF4-FFF2-40B4-BE49-F238E27FC236}">
                <a16:creationId xmlns:a16="http://schemas.microsoft.com/office/drawing/2014/main" id="{59D9193F-E902-6247-BD49-DA6A97A6B049}"/>
              </a:ext>
            </a:extLst>
          </p:cNvPr>
          <p:cNvGrpSpPr/>
          <p:nvPr/>
        </p:nvGrpSpPr>
        <p:grpSpPr>
          <a:xfrm>
            <a:off x="1460248" y="1975966"/>
            <a:ext cx="970717" cy="1034294"/>
            <a:chOff x="5970800" y="1619250"/>
            <a:chExt cx="428650" cy="45672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Google Shape;817;p49">
              <a:extLst>
                <a:ext uri="{FF2B5EF4-FFF2-40B4-BE49-F238E27FC236}">
                  <a16:creationId xmlns:a16="http://schemas.microsoft.com/office/drawing/2014/main" id="{1FBB658D-5B9D-E54E-991D-C103125CF87D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18;p49">
              <a:extLst>
                <a:ext uri="{FF2B5EF4-FFF2-40B4-BE49-F238E27FC236}">
                  <a16:creationId xmlns:a16="http://schemas.microsoft.com/office/drawing/2014/main" id="{348703B6-27BA-F34A-AA7E-AB9E717624C3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9;p49">
              <a:extLst>
                <a:ext uri="{FF2B5EF4-FFF2-40B4-BE49-F238E27FC236}">
                  <a16:creationId xmlns:a16="http://schemas.microsoft.com/office/drawing/2014/main" id="{E8FB1793-574A-6842-850B-7C6C14D8D6E1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0;p49">
              <a:extLst>
                <a:ext uri="{FF2B5EF4-FFF2-40B4-BE49-F238E27FC236}">
                  <a16:creationId xmlns:a16="http://schemas.microsoft.com/office/drawing/2014/main" id="{221774F3-D554-6349-8490-7D0F0C0831EE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1;p49">
              <a:extLst>
                <a:ext uri="{FF2B5EF4-FFF2-40B4-BE49-F238E27FC236}">
                  <a16:creationId xmlns:a16="http://schemas.microsoft.com/office/drawing/2014/main" id="{814F7E59-5E16-BE40-A6D4-1AD3BDB810F1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816;p49">
            <a:extLst>
              <a:ext uri="{FF2B5EF4-FFF2-40B4-BE49-F238E27FC236}">
                <a16:creationId xmlns:a16="http://schemas.microsoft.com/office/drawing/2014/main" id="{2E0D3CC4-B5B5-4642-9356-949C2DA5DCF6}"/>
              </a:ext>
            </a:extLst>
          </p:cNvPr>
          <p:cNvGrpSpPr/>
          <p:nvPr/>
        </p:nvGrpSpPr>
        <p:grpSpPr>
          <a:xfrm>
            <a:off x="7862168" y="1584072"/>
            <a:ext cx="764767" cy="814854"/>
            <a:chOff x="5970800" y="1619250"/>
            <a:chExt cx="428650" cy="45672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" name="Google Shape;817;p49">
              <a:extLst>
                <a:ext uri="{FF2B5EF4-FFF2-40B4-BE49-F238E27FC236}">
                  <a16:creationId xmlns:a16="http://schemas.microsoft.com/office/drawing/2014/main" id="{71BF750A-E8A4-9D4B-97C2-387A080AD78B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8;p49">
              <a:extLst>
                <a:ext uri="{FF2B5EF4-FFF2-40B4-BE49-F238E27FC236}">
                  <a16:creationId xmlns:a16="http://schemas.microsoft.com/office/drawing/2014/main" id="{B0229BDC-1FC0-E641-8C37-803C86CACD30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9;p49">
              <a:extLst>
                <a:ext uri="{FF2B5EF4-FFF2-40B4-BE49-F238E27FC236}">
                  <a16:creationId xmlns:a16="http://schemas.microsoft.com/office/drawing/2014/main" id="{990EDEE7-1F50-1640-A533-6848D4B7763B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0;p49">
              <a:extLst>
                <a:ext uri="{FF2B5EF4-FFF2-40B4-BE49-F238E27FC236}">
                  <a16:creationId xmlns:a16="http://schemas.microsoft.com/office/drawing/2014/main" id="{90D807F0-015D-7648-9528-727201C0987F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21;p49">
              <a:extLst>
                <a:ext uri="{FF2B5EF4-FFF2-40B4-BE49-F238E27FC236}">
                  <a16:creationId xmlns:a16="http://schemas.microsoft.com/office/drawing/2014/main" id="{7CF63962-E9AA-0C4E-AC2D-D62524D8C902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EE24F0-D3EC-6D45-80F1-3E3AE553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8" y="931469"/>
            <a:ext cx="2495506" cy="3428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17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362786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5" name="Right Arrow 4" descr=" 42">
            <a:extLst>
              <a:ext uri="{FF2B5EF4-FFF2-40B4-BE49-F238E27FC236}">
                <a16:creationId xmlns:a16="http://schemas.microsoft.com/office/drawing/2014/main" id="{F7419D58-61D7-AB42-9C2A-35131663EEE0}"/>
              </a:ext>
            </a:extLst>
          </p:cNvPr>
          <p:cNvSpPr/>
          <p:nvPr/>
        </p:nvSpPr>
        <p:spPr>
          <a:xfrm>
            <a:off x="1562848" y="4487405"/>
            <a:ext cx="6619222" cy="267628"/>
          </a:xfrm>
          <a:prstGeom prst="rightArrow">
            <a:avLst>
              <a:gd name="adj1" fmla="val 16666"/>
              <a:gd name="adj2" fmla="val 121170"/>
            </a:avLst>
          </a:prstGeom>
          <a:solidFill>
            <a:srgbClr val="1751A6"/>
          </a:solidFill>
          <a:ln w="12700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 descr=" 53">
            <a:extLst>
              <a:ext uri="{FF2B5EF4-FFF2-40B4-BE49-F238E27FC236}">
                <a16:creationId xmlns:a16="http://schemas.microsoft.com/office/drawing/2014/main" id="{B32582E8-BC4D-184E-89E7-CA5B345043AE}"/>
              </a:ext>
            </a:extLst>
          </p:cNvPr>
          <p:cNvSpPr/>
          <p:nvPr/>
        </p:nvSpPr>
        <p:spPr>
          <a:xfrm rot="20557899">
            <a:off x="7054388" y="4595178"/>
            <a:ext cx="824054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b="1" dirty="0">
                <a:solidFill>
                  <a:srgbClr val="1751A6"/>
                </a:solidFill>
                <a:latin typeface="Barlow"/>
              </a:rPr>
              <a:t>Time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4" name="Google Shape;270;p29" descr=" 77">
            <a:extLst>
              <a:ext uri="{FF2B5EF4-FFF2-40B4-BE49-F238E27FC236}">
                <a16:creationId xmlns:a16="http://schemas.microsoft.com/office/drawing/2014/main" id="{61F55CF3-55D4-9B45-81E1-196BA40299CA}"/>
              </a:ext>
            </a:extLst>
          </p:cNvPr>
          <p:cNvSpPr txBox="1">
            <a:spLocks/>
          </p:cNvSpPr>
          <p:nvPr/>
        </p:nvSpPr>
        <p:spPr>
          <a:xfrm>
            <a:off x="2205388" y="3803557"/>
            <a:ext cx="4978021" cy="99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2600" dirty="0">
                <a:solidFill>
                  <a:srgbClr val="1751A6"/>
                </a:solidFill>
              </a:rPr>
              <a:t>SOFTWARE EVOLVES OVER TIME</a:t>
            </a:r>
          </a:p>
        </p:txBody>
      </p:sp>
    </p:spTree>
    <p:extLst>
      <p:ext uri="{BB962C8B-B14F-4D97-AF65-F5344CB8AC3E}">
        <p14:creationId xmlns:p14="http://schemas.microsoft.com/office/powerpoint/2010/main" val="400997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 descr=" 156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</a:t>
            </a:r>
            <a:endParaRPr/>
          </a:p>
        </p:txBody>
      </p:sp>
      <p:sp>
        <p:nvSpPr>
          <p:cNvPr id="19" name="Google Shape;196;p24" descr=" 19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5" name="Right Arrow 4" descr=" 42">
            <a:extLst>
              <a:ext uri="{FF2B5EF4-FFF2-40B4-BE49-F238E27FC236}">
                <a16:creationId xmlns:a16="http://schemas.microsoft.com/office/drawing/2014/main" id="{F7419D58-61D7-AB42-9C2A-35131663EEE0}"/>
              </a:ext>
            </a:extLst>
          </p:cNvPr>
          <p:cNvSpPr/>
          <p:nvPr/>
        </p:nvSpPr>
        <p:spPr>
          <a:xfrm>
            <a:off x="1562848" y="4487405"/>
            <a:ext cx="6619222" cy="267628"/>
          </a:xfrm>
          <a:prstGeom prst="rightArrow">
            <a:avLst>
              <a:gd name="adj1" fmla="val 16666"/>
              <a:gd name="adj2" fmla="val 121170"/>
            </a:avLst>
          </a:prstGeom>
          <a:solidFill>
            <a:srgbClr val="1751A6"/>
          </a:solidFill>
          <a:ln w="12700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ounded Rectangle 7" descr=" 51">
            <a:extLst>
              <a:ext uri="{FF2B5EF4-FFF2-40B4-BE49-F238E27FC236}">
                <a16:creationId xmlns:a16="http://schemas.microsoft.com/office/drawing/2014/main" id="{871B6E6B-8AAE-E147-8A8C-E754C9DE9FFF}"/>
              </a:ext>
            </a:extLst>
          </p:cNvPr>
          <p:cNvSpPr/>
          <p:nvPr/>
        </p:nvSpPr>
        <p:spPr>
          <a:xfrm>
            <a:off x="1612745" y="1668674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9" name="Oval 8" descr=" 52">
            <a:extLst>
              <a:ext uri="{FF2B5EF4-FFF2-40B4-BE49-F238E27FC236}">
                <a16:creationId xmlns:a16="http://schemas.microsoft.com/office/drawing/2014/main" id="{A7439043-E1F1-DA4B-A143-F7A7EC1E1AA2}"/>
              </a:ext>
            </a:extLst>
          </p:cNvPr>
          <p:cNvSpPr/>
          <p:nvPr/>
        </p:nvSpPr>
        <p:spPr>
          <a:xfrm>
            <a:off x="1827674" y="1736698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6" name="Rectangle 5" descr=" 53">
            <a:extLst>
              <a:ext uri="{FF2B5EF4-FFF2-40B4-BE49-F238E27FC236}">
                <a16:creationId xmlns:a16="http://schemas.microsoft.com/office/drawing/2014/main" id="{B32582E8-BC4D-184E-89E7-CA5B345043AE}"/>
              </a:ext>
            </a:extLst>
          </p:cNvPr>
          <p:cNvSpPr/>
          <p:nvPr/>
        </p:nvSpPr>
        <p:spPr>
          <a:xfrm rot="20557899">
            <a:off x="7054388" y="4595178"/>
            <a:ext cx="824054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b="1" dirty="0">
                <a:solidFill>
                  <a:srgbClr val="1751A6"/>
                </a:solidFill>
                <a:latin typeface="Barlow"/>
              </a:rPr>
              <a:t>Time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7" name="Rectangle 6" descr=" 54">
            <a:extLst>
              <a:ext uri="{FF2B5EF4-FFF2-40B4-BE49-F238E27FC236}">
                <a16:creationId xmlns:a16="http://schemas.microsoft.com/office/drawing/2014/main" id="{D80F3030-1D9A-0645-B04E-F933DFAFA1D3}"/>
              </a:ext>
            </a:extLst>
          </p:cNvPr>
          <p:cNvSpPr/>
          <p:nvPr/>
        </p:nvSpPr>
        <p:spPr>
          <a:xfrm>
            <a:off x="1562848" y="1259605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1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4" name="Google Shape;270;p29" descr=" 77">
            <a:extLst>
              <a:ext uri="{FF2B5EF4-FFF2-40B4-BE49-F238E27FC236}">
                <a16:creationId xmlns:a16="http://schemas.microsoft.com/office/drawing/2014/main" id="{61F55CF3-55D4-9B45-81E1-196BA40299CA}"/>
              </a:ext>
            </a:extLst>
          </p:cNvPr>
          <p:cNvSpPr txBox="1">
            <a:spLocks/>
          </p:cNvSpPr>
          <p:nvPr/>
        </p:nvSpPr>
        <p:spPr>
          <a:xfrm>
            <a:off x="2205388" y="3803557"/>
            <a:ext cx="4978021" cy="99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2600" dirty="0">
                <a:solidFill>
                  <a:srgbClr val="1751A6"/>
                </a:solidFill>
              </a:rPr>
              <a:t>SOFTWARE EVOLVES OVER TIME</a:t>
            </a:r>
          </a:p>
        </p:txBody>
      </p:sp>
    </p:spTree>
    <p:extLst>
      <p:ext uri="{BB962C8B-B14F-4D97-AF65-F5344CB8AC3E}">
        <p14:creationId xmlns:p14="http://schemas.microsoft.com/office/powerpoint/2010/main" val="165021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7D197FC9-8F97-2546-99F5-2E3073A280B8}"/>
              </a:ext>
            </a:extLst>
          </p:cNvPr>
          <p:cNvSpPr/>
          <p:nvPr/>
        </p:nvSpPr>
        <p:spPr>
          <a:xfrm>
            <a:off x="1562848" y="4487405"/>
            <a:ext cx="6619222" cy="267628"/>
          </a:xfrm>
          <a:prstGeom prst="rightArrow">
            <a:avLst>
              <a:gd name="adj1" fmla="val 16666"/>
              <a:gd name="adj2" fmla="val 121170"/>
            </a:avLst>
          </a:prstGeom>
          <a:solidFill>
            <a:srgbClr val="1751A6"/>
          </a:solidFill>
          <a:ln w="12700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B01DF41-8426-0141-A5C6-27C13418BF5D}"/>
              </a:ext>
            </a:extLst>
          </p:cNvPr>
          <p:cNvSpPr/>
          <p:nvPr/>
        </p:nvSpPr>
        <p:spPr>
          <a:xfrm>
            <a:off x="2917821" y="1667000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04842E6-7704-BA41-99F0-57C48C275042}"/>
              </a:ext>
            </a:extLst>
          </p:cNvPr>
          <p:cNvSpPr/>
          <p:nvPr/>
        </p:nvSpPr>
        <p:spPr>
          <a:xfrm>
            <a:off x="2349845" y="2471975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FA56ED-CA8C-0644-9B74-6E7FB94183BD}"/>
              </a:ext>
            </a:extLst>
          </p:cNvPr>
          <p:cNvSpPr/>
          <p:nvPr/>
        </p:nvSpPr>
        <p:spPr>
          <a:xfrm>
            <a:off x="3417183" y="2471975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6715B8-192F-AD4C-8E37-7059C747D672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rot="5400000">
            <a:off x="2700314" y="1948972"/>
            <a:ext cx="478029" cy="567976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642048E-F8F5-3E45-9BCE-EF32017F1252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16200000" flipH="1">
            <a:off x="3233983" y="1983279"/>
            <a:ext cx="478029" cy="49936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A89E526D-6075-8842-9240-CBB7BA37C694}"/>
              </a:ext>
            </a:extLst>
          </p:cNvPr>
          <p:cNvSpPr/>
          <p:nvPr/>
        </p:nvSpPr>
        <p:spPr>
          <a:xfrm>
            <a:off x="3132750" y="1735024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D7D4AF-FBA9-0741-A74D-E268AE6C09BE}"/>
              </a:ext>
            </a:extLst>
          </p:cNvPr>
          <p:cNvSpPr/>
          <p:nvPr/>
        </p:nvSpPr>
        <p:spPr>
          <a:xfrm>
            <a:off x="2564774" y="2520337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E0DF086-AB11-6C4F-BAE7-A6D351995CFA}"/>
              </a:ext>
            </a:extLst>
          </p:cNvPr>
          <p:cNvSpPr/>
          <p:nvPr/>
        </p:nvSpPr>
        <p:spPr>
          <a:xfrm>
            <a:off x="3617882" y="2536605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8E1F40E-888A-114A-8920-2AAA4DBD9BD1}"/>
              </a:ext>
            </a:extLst>
          </p:cNvPr>
          <p:cNvSpPr/>
          <p:nvPr/>
        </p:nvSpPr>
        <p:spPr>
          <a:xfrm>
            <a:off x="1612745" y="1668674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4A81DC-F4AB-F141-B444-1DEE4EC517F9}"/>
              </a:ext>
            </a:extLst>
          </p:cNvPr>
          <p:cNvSpPr/>
          <p:nvPr/>
        </p:nvSpPr>
        <p:spPr>
          <a:xfrm>
            <a:off x="1827674" y="1736698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AE51FB-7C09-0646-82E4-EEE1158FED9A}"/>
              </a:ext>
            </a:extLst>
          </p:cNvPr>
          <p:cNvSpPr/>
          <p:nvPr/>
        </p:nvSpPr>
        <p:spPr>
          <a:xfrm rot="20557899">
            <a:off x="7054388" y="4595178"/>
            <a:ext cx="824054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b="1" dirty="0">
                <a:solidFill>
                  <a:srgbClr val="1751A6"/>
                </a:solidFill>
                <a:latin typeface="Barlow"/>
              </a:rPr>
              <a:t>Time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8FBBB7-D684-2644-8459-B9260116AE3E}"/>
              </a:ext>
            </a:extLst>
          </p:cNvPr>
          <p:cNvSpPr/>
          <p:nvPr/>
        </p:nvSpPr>
        <p:spPr>
          <a:xfrm>
            <a:off x="1562848" y="1259605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1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29416C-7BC1-5A41-B1BB-37A66F82AFC6}"/>
              </a:ext>
            </a:extLst>
          </p:cNvPr>
          <p:cNvSpPr/>
          <p:nvPr/>
        </p:nvSpPr>
        <p:spPr>
          <a:xfrm>
            <a:off x="2866513" y="1259431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77" name="Google Shape;270;p29">
            <a:extLst>
              <a:ext uri="{FF2B5EF4-FFF2-40B4-BE49-F238E27FC236}">
                <a16:creationId xmlns:a16="http://schemas.microsoft.com/office/drawing/2014/main" id="{1B828B4D-244B-F54C-882F-D93B8830A989}"/>
              </a:ext>
            </a:extLst>
          </p:cNvPr>
          <p:cNvSpPr txBox="1">
            <a:spLocks/>
          </p:cNvSpPr>
          <p:nvPr/>
        </p:nvSpPr>
        <p:spPr>
          <a:xfrm>
            <a:off x="2205388" y="3803557"/>
            <a:ext cx="4978021" cy="99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2600" dirty="0">
                <a:solidFill>
                  <a:srgbClr val="1751A6"/>
                </a:solidFill>
              </a:rPr>
              <a:t>SOFTWARE EVOLVES OVER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22C1AE-A0F8-E243-B08D-405EA0B965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1512357" y="1357848"/>
            <a:ext cx="782447" cy="86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5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CA48B2-0FC5-5E41-BA7B-9594F312407F}"/>
              </a:ext>
            </a:extLst>
          </p:cNvPr>
          <p:cNvSpPr/>
          <p:nvPr/>
        </p:nvSpPr>
        <p:spPr>
          <a:xfrm>
            <a:off x="5277912" y="1649457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FE201F-428F-D74B-852E-CF786C2C5117}"/>
              </a:ext>
            </a:extLst>
          </p:cNvPr>
          <p:cNvSpPr/>
          <p:nvPr/>
        </p:nvSpPr>
        <p:spPr>
          <a:xfrm>
            <a:off x="4709936" y="2454432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94029A-79EE-8C4D-8FD3-A4662601EAD1}"/>
              </a:ext>
            </a:extLst>
          </p:cNvPr>
          <p:cNvSpPr/>
          <p:nvPr/>
        </p:nvSpPr>
        <p:spPr>
          <a:xfrm>
            <a:off x="5777274" y="2454432"/>
            <a:ext cx="610989" cy="326946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4DA81A5-A347-7843-87BF-7F478C758BA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5060405" y="1931429"/>
            <a:ext cx="478029" cy="567976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69D9DC7-1D10-C646-863C-4E683A22913D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5594074" y="1965736"/>
            <a:ext cx="478029" cy="49936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B7634E2-CAE9-D04E-92DB-4690D01D1256}"/>
              </a:ext>
            </a:extLst>
          </p:cNvPr>
          <p:cNvSpPr/>
          <p:nvPr/>
        </p:nvSpPr>
        <p:spPr>
          <a:xfrm>
            <a:off x="5119380" y="3186925"/>
            <a:ext cx="610989" cy="326946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6B08B7-DE57-7F4B-9DE4-DF7931BEF1E9}"/>
              </a:ext>
            </a:extLst>
          </p:cNvPr>
          <p:cNvSpPr/>
          <p:nvPr/>
        </p:nvSpPr>
        <p:spPr>
          <a:xfrm>
            <a:off x="4245492" y="3186925"/>
            <a:ext cx="610989" cy="326946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2AF2555-B9D1-F346-869C-912D075474A5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rot="5400000">
            <a:off x="4580436" y="2751929"/>
            <a:ext cx="405547" cy="464444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9095C41C-A06C-644B-AD30-B50390C4BD5C}"/>
              </a:ext>
            </a:extLst>
          </p:cNvPr>
          <p:cNvCxnSpPr>
            <a:cxnSpLocks/>
            <a:stCxn id="16" idx="2"/>
            <a:endCxn id="32" idx="0"/>
          </p:cNvCxnSpPr>
          <p:nvPr/>
        </p:nvCxnSpPr>
        <p:spPr>
          <a:xfrm rot="16200000" flipH="1">
            <a:off x="5017380" y="2779429"/>
            <a:ext cx="405547" cy="409444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3665ADB-310D-5540-A12E-7A74E1D2AC21}"/>
              </a:ext>
            </a:extLst>
          </p:cNvPr>
          <p:cNvSpPr/>
          <p:nvPr/>
        </p:nvSpPr>
        <p:spPr>
          <a:xfrm>
            <a:off x="5492841" y="1717481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2D08183-6670-E947-86A3-51E5C4D46C9B}"/>
              </a:ext>
            </a:extLst>
          </p:cNvPr>
          <p:cNvSpPr/>
          <p:nvPr/>
        </p:nvSpPr>
        <p:spPr>
          <a:xfrm>
            <a:off x="4924865" y="2502794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u="sng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  <a:endParaRPr lang="en-SE" sz="300" u="sng" dirty="0">
              <a:solidFill>
                <a:srgbClr val="012639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DA9E038-5BAF-3D4A-9414-A831B8B79382}"/>
              </a:ext>
            </a:extLst>
          </p:cNvPr>
          <p:cNvSpPr/>
          <p:nvPr/>
        </p:nvSpPr>
        <p:spPr>
          <a:xfrm>
            <a:off x="5977973" y="2519062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A407F8E-69F7-CC40-9D7A-916B7CFA55C2}"/>
              </a:ext>
            </a:extLst>
          </p:cNvPr>
          <p:cNvSpPr/>
          <p:nvPr/>
        </p:nvSpPr>
        <p:spPr>
          <a:xfrm>
            <a:off x="4462581" y="3239433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DEEF65F-9BEE-4942-97FD-E113D504E2F4}"/>
              </a:ext>
            </a:extLst>
          </p:cNvPr>
          <p:cNvSpPr/>
          <p:nvPr/>
        </p:nvSpPr>
        <p:spPr>
          <a:xfrm>
            <a:off x="5332620" y="3226310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7D197FC9-8F97-2546-99F5-2E3073A280B8}"/>
              </a:ext>
            </a:extLst>
          </p:cNvPr>
          <p:cNvSpPr/>
          <p:nvPr/>
        </p:nvSpPr>
        <p:spPr>
          <a:xfrm>
            <a:off x="1562848" y="4487405"/>
            <a:ext cx="6619222" cy="267628"/>
          </a:xfrm>
          <a:prstGeom prst="rightArrow">
            <a:avLst>
              <a:gd name="adj1" fmla="val 16666"/>
              <a:gd name="adj2" fmla="val 121170"/>
            </a:avLst>
          </a:prstGeom>
          <a:solidFill>
            <a:srgbClr val="1751A6"/>
          </a:solidFill>
          <a:ln w="12700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B01DF41-8426-0141-A5C6-27C13418BF5D}"/>
              </a:ext>
            </a:extLst>
          </p:cNvPr>
          <p:cNvSpPr/>
          <p:nvPr/>
        </p:nvSpPr>
        <p:spPr>
          <a:xfrm>
            <a:off x="2917821" y="1667000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04842E6-7704-BA41-99F0-57C48C275042}"/>
              </a:ext>
            </a:extLst>
          </p:cNvPr>
          <p:cNvSpPr/>
          <p:nvPr/>
        </p:nvSpPr>
        <p:spPr>
          <a:xfrm>
            <a:off x="2349845" y="2471975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FA56ED-CA8C-0644-9B74-6E7FB94183BD}"/>
              </a:ext>
            </a:extLst>
          </p:cNvPr>
          <p:cNvSpPr/>
          <p:nvPr/>
        </p:nvSpPr>
        <p:spPr>
          <a:xfrm>
            <a:off x="3417183" y="2471975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6715B8-192F-AD4C-8E37-7059C747D672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rot="5400000">
            <a:off x="2700314" y="1948972"/>
            <a:ext cx="478029" cy="567976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642048E-F8F5-3E45-9BCE-EF32017F1252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16200000" flipH="1">
            <a:off x="3233983" y="1983279"/>
            <a:ext cx="478029" cy="49936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A89E526D-6075-8842-9240-CBB7BA37C694}"/>
              </a:ext>
            </a:extLst>
          </p:cNvPr>
          <p:cNvSpPr/>
          <p:nvPr/>
        </p:nvSpPr>
        <p:spPr>
          <a:xfrm>
            <a:off x="3132750" y="1735024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D7D4AF-FBA9-0741-A74D-E268AE6C09BE}"/>
              </a:ext>
            </a:extLst>
          </p:cNvPr>
          <p:cNvSpPr/>
          <p:nvPr/>
        </p:nvSpPr>
        <p:spPr>
          <a:xfrm>
            <a:off x="2564774" y="2520337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E0DF086-AB11-6C4F-BAE7-A6D351995CFA}"/>
              </a:ext>
            </a:extLst>
          </p:cNvPr>
          <p:cNvSpPr/>
          <p:nvPr/>
        </p:nvSpPr>
        <p:spPr>
          <a:xfrm>
            <a:off x="3617882" y="2536605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8E1F40E-888A-114A-8920-2AAA4DBD9BD1}"/>
              </a:ext>
            </a:extLst>
          </p:cNvPr>
          <p:cNvSpPr/>
          <p:nvPr/>
        </p:nvSpPr>
        <p:spPr>
          <a:xfrm>
            <a:off x="1612745" y="1668674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4A81DC-F4AB-F141-B444-1DEE4EC517F9}"/>
              </a:ext>
            </a:extLst>
          </p:cNvPr>
          <p:cNvSpPr/>
          <p:nvPr/>
        </p:nvSpPr>
        <p:spPr>
          <a:xfrm>
            <a:off x="1827674" y="1736698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AE51FB-7C09-0646-82E4-EEE1158FED9A}"/>
              </a:ext>
            </a:extLst>
          </p:cNvPr>
          <p:cNvSpPr/>
          <p:nvPr/>
        </p:nvSpPr>
        <p:spPr>
          <a:xfrm rot="20557899">
            <a:off x="7054388" y="4595178"/>
            <a:ext cx="824054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b="1" dirty="0">
                <a:solidFill>
                  <a:srgbClr val="1751A6"/>
                </a:solidFill>
                <a:latin typeface="Barlow"/>
              </a:rPr>
              <a:t>Time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8FBBB7-D684-2644-8459-B9260116AE3E}"/>
              </a:ext>
            </a:extLst>
          </p:cNvPr>
          <p:cNvSpPr/>
          <p:nvPr/>
        </p:nvSpPr>
        <p:spPr>
          <a:xfrm>
            <a:off x="1562848" y="1259605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1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29416C-7BC1-5A41-B1BB-37A66F82AFC6}"/>
              </a:ext>
            </a:extLst>
          </p:cNvPr>
          <p:cNvSpPr/>
          <p:nvPr/>
        </p:nvSpPr>
        <p:spPr>
          <a:xfrm>
            <a:off x="2866513" y="1259431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9C41A6-5D6B-1F4C-8A7B-61838E3953F7}"/>
              </a:ext>
            </a:extLst>
          </p:cNvPr>
          <p:cNvSpPr/>
          <p:nvPr/>
        </p:nvSpPr>
        <p:spPr>
          <a:xfrm>
            <a:off x="5233726" y="1250062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3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77" name="Google Shape;270;p29">
            <a:extLst>
              <a:ext uri="{FF2B5EF4-FFF2-40B4-BE49-F238E27FC236}">
                <a16:creationId xmlns:a16="http://schemas.microsoft.com/office/drawing/2014/main" id="{1B828B4D-244B-F54C-882F-D93B8830A989}"/>
              </a:ext>
            </a:extLst>
          </p:cNvPr>
          <p:cNvSpPr txBox="1">
            <a:spLocks/>
          </p:cNvSpPr>
          <p:nvPr/>
        </p:nvSpPr>
        <p:spPr>
          <a:xfrm>
            <a:off x="2205388" y="3803557"/>
            <a:ext cx="4978021" cy="99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2600" dirty="0">
                <a:solidFill>
                  <a:srgbClr val="1751A6"/>
                </a:solidFill>
              </a:rPr>
              <a:t>SOFTWARE EVOLVES OVER TIME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254E3F0-2FFF-A247-BDB5-2CFD2066EE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1512357" y="1357848"/>
            <a:ext cx="2629184" cy="17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5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2CA48B2-0FC5-5E41-BA7B-9594F312407F}"/>
              </a:ext>
            </a:extLst>
          </p:cNvPr>
          <p:cNvSpPr/>
          <p:nvPr/>
        </p:nvSpPr>
        <p:spPr>
          <a:xfrm>
            <a:off x="5277912" y="1649457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FE201F-428F-D74B-852E-CF786C2C5117}"/>
              </a:ext>
            </a:extLst>
          </p:cNvPr>
          <p:cNvSpPr/>
          <p:nvPr/>
        </p:nvSpPr>
        <p:spPr>
          <a:xfrm>
            <a:off x="4709936" y="2454432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94029A-79EE-8C4D-8FD3-A4662601EAD1}"/>
              </a:ext>
            </a:extLst>
          </p:cNvPr>
          <p:cNvSpPr/>
          <p:nvPr/>
        </p:nvSpPr>
        <p:spPr>
          <a:xfrm>
            <a:off x="5777274" y="2454432"/>
            <a:ext cx="610989" cy="326946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24DA81A5-A347-7843-87BF-7F478C758BA2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5060405" y="1931429"/>
            <a:ext cx="478029" cy="567976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69D9DC7-1D10-C646-863C-4E683A22913D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5594074" y="1965736"/>
            <a:ext cx="478029" cy="49936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B7634E2-CAE9-D04E-92DB-4690D01D1256}"/>
              </a:ext>
            </a:extLst>
          </p:cNvPr>
          <p:cNvSpPr/>
          <p:nvPr/>
        </p:nvSpPr>
        <p:spPr>
          <a:xfrm>
            <a:off x="5119380" y="3186925"/>
            <a:ext cx="610989" cy="326946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6B08B7-DE57-7F4B-9DE4-DF7931BEF1E9}"/>
              </a:ext>
            </a:extLst>
          </p:cNvPr>
          <p:cNvSpPr/>
          <p:nvPr/>
        </p:nvSpPr>
        <p:spPr>
          <a:xfrm>
            <a:off x="4245492" y="3186925"/>
            <a:ext cx="610989" cy="326946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2AF2555-B9D1-F346-869C-912D075474A5}"/>
              </a:ext>
            </a:extLst>
          </p:cNvPr>
          <p:cNvCxnSpPr>
            <a:cxnSpLocks/>
            <a:stCxn id="16" idx="2"/>
            <a:endCxn id="33" idx="0"/>
          </p:cNvCxnSpPr>
          <p:nvPr/>
        </p:nvCxnSpPr>
        <p:spPr>
          <a:xfrm rot="5400000">
            <a:off x="4580436" y="2751929"/>
            <a:ext cx="405547" cy="464444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9095C41C-A06C-644B-AD30-B50390C4BD5C}"/>
              </a:ext>
            </a:extLst>
          </p:cNvPr>
          <p:cNvCxnSpPr>
            <a:cxnSpLocks/>
            <a:stCxn id="16" idx="2"/>
            <a:endCxn id="32" idx="0"/>
          </p:cNvCxnSpPr>
          <p:nvPr/>
        </p:nvCxnSpPr>
        <p:spPr>
          <a:xfrm rot="16200000" flipH="1">
            <a:off x="5017380" y="2779429"/>
            <a:ext cx="405547" cy="409444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3665ADB-310D-5540-A12E-7A74E1D2AC21}"/>
              </a:ext>
            </a:extLst>
          </p:cNvPr>
          <p:cNvSpPr/>
          <p:nvPr/>
        </p:nvSpPr>
        <p:spPr>
          <a:xfrm>
            <a:off x="5492841" y="1717481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2D08183-6670-E947-86A3-51E5C4D46C9B}"/>
              </a:ext>
            </a:extLst>
          </p:cNvPr>
          <p:cNvSpPr/>
          <p:nvPr/>
        </p:nvSpPr>
        <p:spPr>
          <a:xfrm>
            <a:off x="4924865" y="2502794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u="sng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  <a:endParaRPr lang="en-SE" sz="300" u="sng" dirty="0">
              <a:solidFill>
                <a:srgbClr val="012639"/>
              </a:solidFill>
              <a:latin typeface="BITSTREAM VERA SANS MONO" panose="020B0609030804020204" pitchFamily="49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DA9E038-5BAF-3D4A-9414-A831B8B79382}"/>
              </a:ext>
            </a:extLst>
          </p:cNvPr>
          <p:cNvSpPr/>
          <p:nvPr/>
        </p:nvSpPr>
        <p:spPr>
          <a:xfrm>
            <a:off x="5977973" y="2519062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A407F8E-69F7-CC40-9D7A-916B7CFA55C2}"/>
              </a:ext>
            </a:extLst>
          </p:cNvPr>
          <p:cNvSpPr/>
          <p:nvPr/>
        </p:nvSpPr>
        <p:spPr>
          <a:xfrm>
            <a:off x="4462581" y="3239433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DEEF65F-9BEE-4942-97FD-E113D504E2F4}"/>
              </a:ext>
            </a:extLst>
          </p:cNvPr>
          <p:cNvSpPr/>
          <p:nvPr/>
        </p:nvSpPr>
        <p:spPr>
          <a:xfrm>
            <a:off x="5332620" y="3226310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3CF2A5B-2057-1746-856E-FC39F886FC4C}"/>
              </a:ext>
            </a:extLst>
          </p:cNvPr>
          <p:cNvSpPr/>
          <p:nvPr/>
        </p:nvSpPr>
        <p:spPr>
          <a:xfrm>
            <a:off x="8182070" y="2454431"/>
            <a:ext cx="610989" cy="326946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7D197FC9-8F97-2546-99F5-2E3073A280B8}"/>
              </a:ext>
            </a:extLst>
          </p:cNvPr>
          <p:cNvSpPr/>
          <p:nvPr/>
        </p:nvSpPr>
        <p:spPr>
          <a:xfrm>
            <a:off x="1562848" y="4487405"/>
            <a:ext cx="6619222" cy="267628"/>
          </a:xfrm>
          <a:prstGeom prst="rightArrow">
            <a:avLst>
              <a:gd name="adj1" fmla="val 16666"/>
              <a:gd name="adj2" fmla="val 121170"/>
            </a:avLst>
          </a:prstGeom>
          <a:solidFill>
            <a:srgbClr val="1751A6"/>
          </a:solidFill>
          <a:ln w="12700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B01DF41-8426-0141-A5C6-27C13418BF5D}"/>
              </a:ext>
            </a:extLst>
          </p:cNvPr>
          <p:cNvSpPr/>
          <p:nvPr/>
        </p:nvSpPr>
        <p:spPr>
          <a:xfrm>
            <a:off x="2917821" y="1667000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04842E6-7704-BA41-99F0-57C48C275042}"/>
              </a:ext>
            </a:extLst>
          </p:cNvPr>
          <p:cNvSpPr/>
          <p:nvPr/>
        </p:nvSpPr>
        <p:spPr>
          <a:xfrm>
            <a:off x="2349845" y="2471975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FA56ED-CA8C-0644-9B74-6E7FB94183BD}"/>
              </a:ext>
            </a:extLst>
          </p:cNvPr>
          <p:cNvSpPr/>
          <p:nvPr/>
        </p:nvSpPr>
        <p:spPr>
          <a:xfrm>
            <a:off x="3417183" y="2471975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96715B8-192F-AD4C-8E37-7059C747D672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rot="5400000">
            <a:off x="2700314" y="1948972"/>
            <a:ext cx="478029" cy="567976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642048E-F8F5-3E45-9BCE-EF32017F1252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rot="16200000" flipH="1">
            <a:off x="3233983" y="1983279"/>
            <a:ext cx="478029" cy="49936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A89E526D-6075-8842-9240-CBB7BA37C694}"/>
              </a:ext>
            </a:extLst>
          </p:cNvPr>
          <p:cNvSpPr/>
          <p:nvPr/>
        </p:nvSpPr>
        <p:spPr>
          <a:xfrm>
            <a:off x="3132750" y="1735024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BD7D4AF-FBA9-0741-A74D-E268AE6C09BE}"/>
              </a:ext>
            </a:extLst>
          </p:cNvPr>
          <p:cNvSpPr/>
          <p:nvPr/>
        </p:nvSpPr>
        <p:spPr>
          <a:xfrm>
            <a:off x="2564774" y="2520337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E0DF086-AB11-6C4F-BAE7-A6D351995CFA}"/>
              </a:ext>
            </a:extLst>
          </p:cNvPr>
          <p:cNvSpPr/>
          <p:nvPr/>
        </p:nvSpPr>
        <p:spPr>
          <a:xfrm>
            <a:off x="3617882" y="2536605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8E1F40E-888A-114A-8920-2AAA4DBD9BD1}"/>
              </a:ext>
            </a:extLst>
          </p:cNvPr>
          <p:cNvSpPr/>
          <p:nvPr/>
        </p:nvSpPr>
        <p:spPr>
          <a:xfrm>
            <a:off x="1612745" y="1668674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44A81DC-F4AB-F141-B444-1DEE4EC517F9}"/>
              </a:ext>
            </a:extLst>
          </p:cNvPr>
          <p:cNvSpPr/>
          <p:nvPr/>
        </p:nvSpPr>
        <p:spPr>
          <a:xfrm>
            <a:off x="1827674" y="1736698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6AE51FB-7C09-0646-82E4-EEE1158FED9A}"/>
              </a:ext>
            </a:extLst>
          </p:cNvPr>
          <p:cNvSpPr/>
          <p:nvPr/>
        </p:nvSpPr>
        <p:spPr>
          <a:xfrm rot="20557899">
            <a:off x="7054388" y="4595178"/>
            <a:ext cx="824054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b="1" dirty="0">
                <a:solidFill>
                  <a:srgbClr val="1751A6"/>
                </a:solidFill>
                <a:latin typeface="Barlow"/>
              </a:rPr>
              <a:t>Time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8FBBB7-D684-2644-8459-B9260116AE3E}"/>
              </a:ext>
            </a:extLst>
          </p:cNvPr>
          <p:cNvSpPr/>
          <p:nvPr/>
        </p:nvSpPr>
        <p:spPr>
          <a:xfrm>
            <a:off x="1562848" y="1259605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1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29416C-7BC1-5A41-B1BB-37A66F82AFC6}"/>
              </a:ext>
            </a:extLst>
          </p:cNvPr>
          <p:cNvSpPr/>
          <p:nvPr/>
        </p:nvSpPr>
        <p:spPr>
          <a:xfrm>
            <a:off x="2866513" y="1259431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2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9C41A6-5D6B-1F4C-8A7B-61838E3953F7}"/>
              </a:ext>
            </a:extLst>
          </p:cNvPr>
          <p:cNvSpPr/>
          <p:nvPr/>
        </p:nvSpPr>
        <p:spPr>
          <a:xfrm>
            <a:off x="5233726" y="1250062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3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23B3B6-5207-2E48-AD4E-91FE8384F557}"/>
              </a:ext>
            </a:extLst>
          </p:cNvPr>
          <p:cNvSpPr/>
          <p:nvPr/>
        </p:nvSpPr>
        <p:spPr>
          <a:xfrm>
            <a:off x="7633386" y="1241887"/>
            <a:ext cx="710217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E" sz="1600" dirty="0">
                <a:solidFill>
                  <a:schemeClr val="tx1"/>
                </a:solidFill>
                <a:latin typeface="Barlow"/>
              </a:rPr>
              <a:t>v</a:t>
            </a:r>
            <a:r>
              <a:rPr lang="en-SE" sz="1600" baseline="-25000" dirty="0">
                <a:solidFill>
                  <a:schemeClr val="tx1"/>
                </a:solidFill>
                <a:latin typeface="Barlow"/>
              </a:rPr>
              <a:t>4</a:t>
            </a:r>
          </a:p>
          <a:p>
            <a:pPr algn="ctr">
              <a:lnSpc>
                <a:spcPct val="150000"/>
              </a:lnSpc>
            </a:pPr>
            <a:endParaRPr lang="en-SE" sz="1600" b="1" dirty="0">
              <a:solidFill>
                <a:schemeClr val="tx1"/>
              </a:solidFill>
              <a:latin typeface="Barlow"/>
              <a:sym typeface="Barlow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DE6657-16C0-4848-8E29-D9412098D4DB}"/>
              </a:ext>
            </a:extLst>
          </p:cNvPr>
          <p:cNvSpPr/>
          <p:nvPr/>
        </p:nvSpPr>
        <p:spPr>
          <a:xfrm>
            <a:off x="7682710" y="1649456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90C2123E-24A8-184C-B90B-E90E10408F0C}"/>
              </a:ext>
            </a:extLst>
          </p:cNvPr>
          <p:cNvSpPr/>
          <p:nvPr/>
        </p:nvSpPr>
        <p:spPr>
          <a:xfrm>
            <a:off x="7114734" y="2454431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852A9BA8-EED9-BA49-AB41-A79C1D0FC7A4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rot="5400000">
            <a:off x="7465203" y="1931428"/>
            <a:ext cx="478029" cy="567976"/>
          </a:xfrm>
          <a:prstGeom prst="curvedConnector3">
            <a:avLst/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06FB65B7-4DD9-704D-A777-A0C36CD99D27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7998872" y="1965735"/>
            <a:ext cx="478029" cy="499362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9731805-5F1B-7747-B36B-D2F3EBC67149}"/>
              </a:ext>
            </a:extLst>
          </p:cNvPr>
          <p:cNvSpPr/>
          <p:nvPr/>
        </p:nvSpPr>
        <p:spPr>
          <a:xfrm>
            <a:off x="7524178" y="3186924"/>
            <a:ext cx="610989" cy="326946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482F9E4-3C69-124E-91A4-FE6A510B872C}"/>
              </a:ext>
            </a:extLst>
          </p:cNvPr>
          <p:cNvSpPr/>
          <p:nvPr/>
        </p:nvSpPr>
        <p:spPr>
          <a:xfrm>
            <a:off x="6650290" y="3186924"/>
            <a:ext cx="610989" cy="326946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000" dirty="0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423063FE-AC5F-D64C-B461-E12048E80CDD}"/>
              </a:ext>
            </a:extLst>
          </p:cNvPr>
          <p:cNvCxnSpPr>
            <a:cxnSpLocks/>
            <a:stCxn id="60" idx="2"/>
            <a:endCxn id="64" idx="0"/>
          </p:cNvCxnSpPr>
          <p:nvPr/>
        </p:nvCxnSpPr>
        <p:spPr>
          <a:xfrm rot="5400000">
            <a:off x="6985234" y="2751928"/>
            <a:ext cx="405547" cy="464444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3D390C52-CE96-5B44-B036-32C20533A381}"/>
              </a:ext>
            </a:extLst>
          </p:cNvPr>
          <p:cNvCxnSpPr>
            <a:cxnSpLocks/>
            <a:stCxn id="60" idx="2"/>
            <a:endCxn id="63" idx="0"/>
          </p:cNvCxnSpPr>
          <p:nvPr/>
        </p:nvCxnSpPr>
        <p:spPr>
          <a:xfrm rot="16200000" flipH="1">
            <a:off x="7422178" y="2779428"/>
            <a:ext cx="405547" cy="409444"/>
          </a:xfrm>
          <a:prstGeom prst="curvedConnector3">
            <a:avLst>
              <a:gd name="adj1" fmla="val 50000"/>
            </a:avLst>
          </a:prstGeom>
          <a:ln w="28575">
            <a:solidFill>
              <a:srgbClr val="1751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877567E7-3ABA-6443-B173-E2F1C138A96F}"/>
              </a:ext>
            </a:extLst>
          </p:cNvPr>
          <p:cNvSpPr/>
          <p:nvPr/>
        </p:nvSpPr>
        <p:spPr>
          <a:xfrm>
            <a:off x="7897639" y="1717480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E95459E-50D2-BD45-9D52-5ACF3CECEF2F}"/>
              </a:ext>
            </a:extLst>
          </p:cNvPr>
          <p:cNvSpPr/>
          <p:nvPr/>
        </p:nvSpPr>
        <p:spPr>
          <a:xfrm>
            <a:off x="7329663" y="2502793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u="sng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5CF690-98EB-7146-9FB7-23F96B5E427D}"/>
              </a:ext>
            </a:extLst>
          </p:cNvPr>
          <p:cNvSpPr/>
          <p:nvPr/>
        </p:nvSpPr>
        <p:spPr>
          <a:xfrm>
            <a:off x="8382771" y="2519061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8D40138-3663-F343-93F3-27BE9A7605B4}"/>
              </a:ext>
            </a:extLst>
          </p:cNvPr>
          <p:cNvSpPr/>
          <p:nvPr/>
        </p:nvSpPr>
        <p:spPr>
          <a:xfrm>
            <a:off x="6867379" y="3239432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8D992F5-51F1-364D-B087-65A3A16D56C0}"/>
              </a:ext>
            </a:extLst>
          </p:cNvPr>
          <p:cNvSpPr/>
          <p:nvPr/>
        </p:nvSpPr>
        <p:spPr>
          <a:xfrm>
            <a:off x="7737418" y="3226309"/>
            <a:ext cx="209589" cy="20958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00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77" name="Google Shape;270;p29">
            <a:extLst>
              <a:ext uri="{FF2B5EF4-FFF2-40B4-BE49-F238E27FC236}">
                <a16:creationId xmlns:a16="http://schemas.microsoft.com/office/drawing/2014/main" id="{1B828B4D-244B-F54C-882F-D93B8830A989}"/>
              </a:ext>
            </a:extLst>
          </p:cNvPr>
          <p:cNvSpPr txBox="1">
            <a:spLocks/>
          </p:cNvSpPr>
          <p:nvPr/>
        </p:nvSpPr>
        <p:spPr>
          <a:xfrm>
            <a:off x="2205388" y="3803557"/>
            <a:ext cx="4978021" cy="99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sz="2600" dirty="0">
                <a:solidFill>
                  <a:srgbClr val="1751A6"/>
                </a:solidFill>
              </a:rPr>
              <a:t>SOFTWARE EVOLVES OVER TIME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6105636-EC6D-0E45-88B4-48CF7496F7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1523441" y="1447797"/>
            <a:ext cx="4898675" cy="22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0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8877625D-91FC-FA43-8047-B218B96A44C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2C924C58-7509-4A4D-9C10-A344E2E5E460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CBA94FD8-9ABA-E741-891F-EB4C27165E5B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4F64AEFA-FE53-C248-B979-E58D8517343C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61A50188-399F-6B40-81C7-724F74522B65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DA2FCB03-2069-C64B-85DC-638FA68918C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3899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AGENDA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INTRODUCTION AND STATE-OF-THE-ART</a:t>
            </a: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CONTRIBUTIONS</a:t>
            </a: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Detecting and removing bloated dependencies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Longitudinal analysis of bloated dependencies</a:t>
            </a:r>
          </a:p>
          <a:p>
            <a:pPr marL="1377950" lvl="2" indent="-40005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romanUcPeriod"/>
            </a:pPr>
            <a:r>
              <a:rPr lang="en-GB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Trace-based debloat for Java bytecode</a:t>
            </a:r>
            <a:endParaRPr lang="en-US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SUMMARY AND FUTURE WORK</a:t>
            </a: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PHD PROGRESS</a:t>
            </a:r>
          </a:p>
          <a:p>
            <a:pPr marL="977900" lvl="1" indent="-457200">
              <a:spcBef>
                <a:spcPts val="600"/>
              </a:spcBef>
              <a:buClr>
                <a:srgbClr val="373545"/>
              </a:buClr>
              <a:buSzPct val="100000"/>
              <a:buFont typeface="+mj-lt"/>
              <a:buAutoNum type="arabicPeriod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Q&amp;A</a:t>
            </a:r>
            <a:endParaRPr lang="en-SE" sz="1600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marL="520700" lvl="1" indent="0">
              <a:buSzPct val="100000"/>
              <a:buNone/>
            </a:pP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17" name="Google Shape;472;p41" descr=" 17">
            <a:extLst>
              <a:ext uri="{FF2B5EF4-FFF2-40B4-BE49-F238E27FC236}">
                <a16:creationId xmlns:a16="http://schemas.microsoft.com/office/drawing/2014/main" id="{DD54A825-B9B1-6046-A830-E366839C9574}"/>
              </a:ext>
            </a:extLst>
          </p:cNvPr>
          <p:cNvGrpSpPr/>
          <p:nvPr/>
        </p:nvGrpSpPr>
        <p:grpSpPr>
          <a:xfrm>
            <a:off x="8204548" y="513181"/>
            <a:ext cx="338784" cy="552282"/>
            <a:chOff x="6730350" y="2315900"/>
            <a:chExt cx="257700" cy="420100"/>
          </a:xfrm>
          <a:solidFill>
            <a:schemeClr val="bg1"/>
          </a:solidFill>
        </p:grpSpPr>
        <p:sp>
          <p:nvSpPr>
            <p:cNvPr id="18" name="Google Shape;473;p41">
              <a:extLst>
                <a:ext uri="{FF2B5EF4-FFF2-40B4-BE49-F238E27FC236}">
                  <a16:creationId xmlns:a16="http://schemas.microsoft.com/office/drawing/2014/main" id="{60FCA5B7-4CA0-5143-9A32-F7AEF0328D86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4;p41">
              <a:extLst>
                <a:ext uri="{FF2B5EF4-FFF2-40B4-BE49-F238E27FC236}">
                  <a16:creationId xmlns:a16="http://schemas.microsoft.com/office/drawing/2014/main" id="{0C534D99-B162-5545-A264-11827A6EAF8D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5;p41">
              <a:extLst>
                <a:ext uri="{FF2B5EF4-FFF2-40B4-BE49-F238E27FC236}">
                  <a16:creationId xmlns:a16="http://schemas.microsoft.com/office/drawing/2014/main" id="{C784ACAB-5F6B-C94B-AFEC-B9BE72B2B9D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6;p41">
              <a:extLst>
                <a:ext uri="{FF2B5EF4-FFF2-40B4-BE49-F238E27FC236}">
                  <a16:creationId xmlns:a16="http://schemas.microsoft.com/office/drawing/2014/main" id="{4BF0BB2C-B8AE-5D40-8BA6-D53F7770CFE5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477;p41">
              <a:extLst>
                <a:ext uri="{FF2B5EF4-FFF2-40B4-BE49-F238E27FC236}">
                  <a16:creationId xmlns:a16="http://schemas.microsoft.com/office/drawing/2014/main" id="{F11E7D6E-8604-4149-8E63-A56C71A1257F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06076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8877625D-91FC-FA43-8047-B218B96A44C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2C924C58-7509-4A4D-9C10-A344E2E5E460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CBA94FD8-9ABA-E741-891F-EB4C27165E5B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4F64AEFA-FE53-C248-B979-E58D8517343C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61A50188-399F-6B40-81C7-724F74522B65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DA2FCB03-2069-C64B-85DC-638FA68918C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roup 9" descr=" 23">
            <a:extLst>
              <a:ext uri="{FF2B5EF4-FFF2-40B4-BE49-F238E27FC236}">
                <a16:creationId xmlns:a16="http://schemas.microsoft.com/office/drawing/2014/main" id="{7E6C6616-1F4A-D841-93C9-F18A04D9A15E}"/>
              </a:ext>
            </a:extLst>
          </p:cNvPr>
          <p:cNvGrpSpPr/>
          <p:nvPr/>
        </p:nvGrpSpPr>
        <p:grpSpPr>
          <a:xfrm>
            <a:off x="1361964" y="1612500"/>
            <a:ext cx="6111688" cy="3300591"/>
            <a:chOff x="1816736" y="1612500"/>
            <a:chExt cx="6111688" cy="33005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87ECE1-5671-7247-82C7-4F796B962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736" y="1612500"/>
              <a:ext cx="6111688" cy="33005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198317-24EE-9241-88D9-22F33251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4650" y="2245436"/>
              <a:ext cx="1347503" cy="1978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BDE4750-4F14-6F49-9390-DC8AD41B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563" y="2679354"/>
              <a:ext cx="811590" cy="2028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3540DA-3367-304B-B5BE-7D090E7F0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2115" y="3070487"/>
              <a:ext cx="970038" cy="1950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5BD5CD-BA88-264E-AFF8-34047A446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3324" y="3480458"/>
              <a:ext cx="970039" cy="2070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067DB4-25AE-0D42-914C-90DA3DD16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7352" y="3905051"/>
              <a:ext cx="1194801" cy="207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3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8877625D-91FC-FA43-8047-B218B96A44C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2C924C58-7509-4A4D-9C10-A344E2E5E460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CBA94FD8-9ABA-E741-891F-EB4C27165E5B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4F64AEFA-FE53-C248-B979-E58D8517343C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61A50188-399F-6B40-81C7-724F74522B65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DA2FCB03-2069-C64B-85DC-638FA68918C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roup 9" descr=" 23">
            <a:extLst>
              <a:ext uri="{FF2B5EF4-FFF2-40B4-BE49-F238E27FC236}">
                <a16:creationId xmlns:a16="http://schemas.microsoft.com/office/drawing/2014/main" id="{7E6C6616-1F4A-D841-93C9-F18A04D9A15E}"/>
              </a:ext>
            </a:extLst>
          </p:cNvPr>
          <p:cNvGrpSpPr/>
          <p:nvPr/>
        </p:nvGrpSpPr>
        <p:grpSpPr>
          <a:xfrm>
            <a:off x="1361964" y="1612500"/>
            <a:ext cx="6111688" cy="3300591"/>
            <a:chOff x="1816736" y="1612500"/>
            <a:chExt cx="6111688" cy="33005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87ECE1-5671-7247-82C7-4F796B962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736" y="1612500"/>
              <a:ext cx="6111688" cy="33005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198317-24EE-9241-88D9-22F332511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4650" y="2245436"/>
              <a:ext cx="1347503" cy="1978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BDE4750-4F14-6F49-9390-DC8AD41B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0563" y="2679354"/>
              <a:ext cx="811590" cy="2028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3540DA-3367-304B-B5BE-7D090E7F0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2115" y="3070487"/>
              <a:ext cx="970038" cy="1950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5BD5CD-BA88-264E-AFF8-34047A446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3324" y="3480458"/>
              <a:ext cx="970039" cy="2070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067DB4-25AE-0D42-914C-90DA3DD16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7352" y="3905051"/>
              <a:ext cx="1194801" cy="207020"/>
            </a:xfrm>
            <a:prstGeom prst="rect">
              <a:avLst/>
            </a:prstGeom>
          </p:spPr>
        </p:pic>
      </p:grpSp>
      <p:pic>
        <p:nvPicPr>
          <p:cNvPr id="23" name="Picture 22" descr=" 5">
            <a:extLst>
              <a:ext uri="{FF2B5EF4-FFF2-40B4-BE49-F238E27FC236}">
                <a16:creationId xmlns:a16="http://schemas.microsoft.com/office/drawing/2014/main" id="{05C630BF-5B8B-6D4E-8D8D-964213BF4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2761" y="2173918"/>
            <a:ext cx="352231" cy="307265"/>
          </a:xfrm>
          <a:prstGeom prst="rect">
            <a:avLst/>
          </a:prstGeom>
        </p:spPr>
      </p:pic>
      <p:sp>
        <p:nvSpPr>
          <p:cNvPr id="24" name="Rectangle 23" descr=" 25">
            <a:extLst>
              <a:ext uri="{FF2B5EF4-FFF2-40B4-BE49-F238E27FC236}">
                <a16:creationId xmlns:a16="http://schemas.microsoft.com/office/drawing/2014/main" id="{78839565-B8C6-EC4F-B86C-F39F710945CA}"/>
              </a:ext>
            </a:extLst>
          </p:cNvPr>
          <p:cNvSpPr/>
          <p:nvPr/>
        </p:nvSpPr>
        <p:spPr>
          <a:xfrm>
            <a:off x="1722580" y="2163030"/>
            <a:ext cx="6255649" cy="317201"/>
          </a:xfrm>
          <a:prstGeom prst="rect">
            <a:avLst/>
          </a:prstGeom>
          <a:solidFill>
            <a:srgbClr val="F1FFCA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33236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</a:t>
            </a:r>
            <a:endParaRPr/>
          </a:p>
        </p:txBody>
      </p:sp>
      <p:grpSp>
        <p:nvGrpSpPr>
          <p:cNvPr id="12" name="Google Shape;131;p19">
            <a:extLst>
              <a:ext uri="{FF2B5EF4-FFF2-40B4-BE49-F238E27FC236}">
                <a16:creationId xmlns:a16="http://schemas.microsoft.com/office/drawing/2014/main" id="{8877625D-91FC-FA43-8047-B218B96A44C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2C924C58-7509-4A4D-9C10-A344E2E5E460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CBA94FD8-9ABA-E741-891F-EB4C27165E5B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4F64AEFA-FE53-C248-B979-E58D8517343C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61A50188-399F-6B40-81C7-724F74522B65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DA2FCB03-2069-C64B-85DC-638FA68918C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42A0C9-29C4-0F45-82A3-9F4F5ED8B125}"/>
              </a:ext>
            </a:extLst>
          </p:cNvPr>
          <p:cNvGrpSpPr/>
          <p:nvPr/>
        </p:nvGrpSpPr>
        <p:grpSpPr>
          <a:xfrm>
            <a:off x="1361964" y="1612500"/>
            <a:ext cx="6111688" cy="3300591"/>
            <a:chOff x="1816736" y="1612500"/>
            <a:chExt cx="6111688" cy="33005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F4F639-7C28-6F47-B962-E018C859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6736" y="1612500"/>
              <a:ext cx="6111688" cy="33005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AE3ABE-BC83-4D45-9AD8-957C89182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4650" y="2245436"/>
              <a:ext cx="1347503" cy="1978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27896-F434-4046-9AAD-DCC83273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563" y="2679354"/>
              <a:ext cx="811590" cy="2028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62082B-3C17-FA45-8B12-65B8BEA71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2115" y="3070487"/>
              <a:ext cx="970038" cy="1950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677930-31BC-DB42-8D44-7BED1AAF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3324" y="3480458"/>
              <a:ext cx="970039" cy="2070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A514D44-26C3-D94D-A154-6F8211C6E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7352" y="3905051"/>
              <a:ext cx="1194801" cy="20702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F39A428-0BB4-7145-B17C-120F7ED374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2761" y="2173918"/>
            <a:ext cx="352231" cy="307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AACDE-779B-C34E-93D4-40DF7C026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2899" y="2586242"/>
            <a:ext cx="371954" cy="3072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27E355-E63C-794A-BB34-F5C152AC9D52}"/>
              </a:ext>
            </a:extLst>
          </p:cNvPr>
          <p:cNvSpPr/>
          <p:nvPr/>
        </p:nvSpPr>
        <p:spPr>
          <a:xfrm>
            <a:off x="1722580" y="2579098"/>
            <a:ext cx="6255649" cy="317201"/>
          </a:xfrm>
          <a:prstGeom prst="rect">
            <a:avLst/>
          </a:prstGeom>
          <a:solidFill>
            <a:srgbClr val="F1FFCA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8533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</a:t>
            </a:r>
            <a:endParaRPr/>
          </a:p>
        </p:txBody>
      </p:sp>
      <p:grpSp>
        <p:nvGrpSpPr>
          <p:cNvPr id="12" name="Google Shape;131;p19">
            <a:extLst>
              <a:ext uri="{FF2B5EF4-FFF2-40B4-BE49-F238E27FC236}">
                <a16:creationId xmlns:a16="http://schemas.microsoft.com/office/drawing/2014/main" id="{8877625D-91FC-FA43-8047-B218B96A44C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2C924C58-7509-4A4D-9C10-A344E2E5E460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CBA94FD8-9ABA-E741-891F-EB4C27165E5B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4F64AEFA-FE53-C248-B979-E58D8517343C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61A50188-399F-6B40-81C7-724F74522B65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DA2FCB03-2069-C64B-85DC-638FA68918C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42A0C9-29C4-0F45-82A3-9F4F5ED8B125}"/>
              </a:ext>
            </a:extLst>
          </p:cNvPr>
          <p:cNvGrpSpPr/>
          <p:nvPr/>
        </p:nvGrpSpPr>
        <p:grpSpPr>
          <a:xfrm>
            <a:off x="1361964" y="1612500"/>
            <a:ext cx="6111688" cy="3300591"/>
            <a:chOff x="1816736" y="1612500"/>
            <a:chExt cx="6111688" cy="33005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F4F639-7C28-6F47-B962-E018C859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6736" y="1612500"/>
              <a:ext cx="6111688" cy="33005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AE3ABE-BC83-4D45-9AD8-957C89182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4650" y="2245436"/>
              <a:ext cx="1347503" cy="1978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27896-F434-4046-9AAD-DCC83273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563" y="2679354"/>
              <a:ext cx="811590" cy="2028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62082B-3C17-FA45-8B12-65B8BEA71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2115" y="3070487"/>
              <a:ext cx="970038" cy="1950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677930-31BC-DB42-8D44-7BED1AAF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3324" y="3480458"/>
              <a:ext cx="970039" cy="2070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A514D44-26C3-D94D-A154-6F8211C6E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7352" y="3905051"/>
              <a:ext cx="1194801" cy="20702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F39A428-0BB4-7145-B17C-120F7ED374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2761" y="2173918"/>
            <a:ext cx="352231" cy="307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AACDE-779B-C34E-93D4-40DF7C026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2899" y="2586242"/>
            <a:ext cx="371954" cy="307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861C6-1CC2-5E44-AF26-C4AE74C0B5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7900" y="3012232"/>
            <a:ext cx="545398" cy="3072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27E355-E63C-794A-BB34-F5C152AC9D52}"/>
              </a:ext>
            </a:extLst>
          </p:cNvPr>
          <p:cNvSpPr/>
          <p:nvPr/>
        </p:nvSpPr>
        <p:spPr>
          <a:xfrm>
            <a:off x="1722580" y="3000017"/>
            <a:ext cx="6255649" cy="317201"/>
          </a:xfrm>
          <a:prstGeom prst="rect">
            <a:avLst/>
          </a:prstGeom>
          <a:solidFill>
            <a:srgbClr val="F1FFCA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4826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</a:t>
            </a:r>
            <a:endParaRPr/>
          </a:p>
        </p:txBody>
      </p:sp>
      <p:grpSp>
        <p:nvGrpSpPr>
          <p:cNvPr id="12" name="Google Shape;131;p19">
            <a:extLst>
              <a:ext uri="{FF2B5EF4-FFF2-40B4-BE49-F238E27FC236}">
                <a16:creationId xmlns:a16="http://schemas.microsoft.com/office/drawing/2014/main" id="{8877625D-91FC-FA43-8047-B218B96A44C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2C924C58-7509-4A4D-9C10-A344E2E5E460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CBA94FD8-9ABA-E741-891F-EB4C27165E5B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4F64AEFA-FE53-C248-B979-E58D8517343C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61A50188-399F-6B40-81C7-724F74522B65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DA2FCB03-2069-C64B-85DC-638FA68918C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42A0C9-29C4-0F45-82A3-9F4F5ED8B125}"/>
              </a:ext>
            </a:extLst>
          </p:cNvPr>
          <p:cNvGrpSpPr/>
          <p:nvPr/>
        </p:nvGrpSpPr>
        <p:grpSpPr>
          <a:xfrm>
            <a:off x="1361964" y="1612500"/>
            <a:ext cx="6111688" cy="3300591"/>
            <a:chOff x="1816736" y="1612500"/>
            <a:chExt cx="6111688" cy="33005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F4F639-7C28-6F47-B962-E018C859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6736" y="1612500"/>
              <a:ext cx="6111688" cy="33005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AE3ABE-BC83-4D45-9AD8-957C89182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4650" y="2245436"/>
              <a:ext cx="1347503" cy="1978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27896-F434-4046-9AAD-DCC83273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563" y="2679354"/>
              <a:ext cx="811590" cy="2028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62082B-3C17-FA45-8B12-65B8BEA71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2115" y="3070487"/>
              <a:ext cx="970038" cy="1950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677930-31BC-DB42-8D44-7BED1AAF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3324" y="3480458"/>
              <a:ext cx="970039" cy="2070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A514D44-26C3-D94D-A154-6F8211C6E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7352" y="3905051"/>
              <a:ext cx="1194801" cy="20702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F39A428-0BB4-7145-B17C-120F7ED374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2761" y="2173918"/>
            <a:ext cx="352231" cy="307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AACDE-779B-C34E-93D4-40DF7C026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2899" y="2586242"/>
            <a:ext cx="371954" cy="307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861C6-1CC2-5E44-AF26-C4AE74C0B5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7900" y="3012232"/>
            <a:ext cx="545398" cy="307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B4EE-1D65-CC4C-AFC6-043B1A0211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2761" y="3422078"/>
            <a:ext cx="550658" cy="30974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27E355-E63C-794A-BB34-F5C152AC9D52}"/>
              </a:ext>
            </a:extLst>
          </p:cNvPr>
          <p:cNvSpPr/>
          <p:nvPr/>
        </p:nvSpPr>
        <p:spPr>
          <a:xfrm>
            <a:off x="1722580" y="3420921"/>
            <a:ext cx="6255649" cy="317201"/>
          </a:xfrm>
          <a:prstGeom prst="rect">
            <a:avLst/>
          </a:prstGeom>
          <a:solidFill>
            <a:srgbClr val="F1FFCA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9481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</a:t>
            </a:r>
            <a:endParaRPr/>
          </a:p>
        </p:txBody>
      </p:sp>
      <p:grpSp>
        <p:nvGrpSpPr>
          <p:cNvPr id="12" name="Google Shape;131;p19">
            <a:extLst>
              <a:ext uri="{FF2B5EF4-FFF2-40B4-BE49-F238E27FC236}">
                <a16:creationId xmlns:a16="http://schemas.microsoft.com/office/drawing/2014/main" id="{8877625D-91FC-FA43-8047-B218B96A44C5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2C924C58-7509-4A4D-9C10-A344E2E5E460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CBA94FD8-9ABA-E741-891F-EB4C27165E5B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4F64AEFA-FE53-C248-B979-E58D8517343C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61A50188-399F-6B40-81C7-724F74522B65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DA2FCB03-2069-C64B-85DC-638FA68918C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42A0C9-29C4-0F45-82A3-9F4F5ED8B125}"/>
              </a:ext>
            </a:extLst>
          </p:cNvPr>
          <p:cNvGrpSpPr/>
          <p:nvPr/>
        </p:nvGrpSpPr>
        <p:grpSpPr>
          <a:xfrm>
            <a:off x="1361964" y="1612500"/>
            <a:ext cx="6111688" cy="3300591"/>
            <a:chOff x="1816736" y="1612500"/>
            <a:chExt cx="6111688" cy="33005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F4F639-7C28-6F47-B962-E018C8590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6736" y="1612500"/>
              <a:ext cx="6111688" cy="330059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AE3ABE-BC83-4D45-9AD8-957C89182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4650" y="2245436"/>
              <a:ext cx="1347503" cy="1978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F27896-F434-4046-9AAD-DCC83273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0563" y="2679354"/>
              <a:ext cx="811590" cy="2028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D62082B-3C17-FA45-8B12-65B8BEA71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2115" y="3070487"/>
              <a:ext cx="970038" cy="1950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6677930-31BC-DB42-8D44-7BED1AAF7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3324" y="3480458"/>
              <a:ext cx="970039" cy="2070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A514D44-26C3-D94D-A154-6F8211C6E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77352" y="3905051"/>
              <a:ext cx="1194801" cy="20702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F39A428-0BB4-7145-B17C-120F7ED374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2761" y="2173918"/>
            <a:ext cx="352231" cy="307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AACDE-779B-C34E-93D4-40DF7C026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2899" y="2586242"/>
            <a:ext cx="371954" cy="307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861C6-1CC2-5E44-AF26-C4AE74C0B5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7900" y="3012232"/>
            <a:ext cx="545398" cy="307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B4EE-1D65-CC4C-AFC6-043B1A0211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2761" y="3422078"/>
            <a:ext cx="550658" cy="309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BA89D-E721-BE43-956C-DB2D319A9B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18385" y="3848722"/>
            <a:ext cx="1320491" cy="30974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27E355-E63C-794A-BB34-F5C152AC9D52}"/>
              </a:ext>
            </a:extLst>
          </p:cNvPr>
          <p:cNvSpPr/>
          <p:nvPr/>
        </p:nvSpPr>
        <p:spPr>
          <a:xfrm>
            <a:off x="1722580" y="3841836"/>
            <a:ext cx="7111782" cy="317201"/>
          </a:xfrm>
          <a:prstGeom prst="rect">
            <a:avLst/>
          </a:prstGeom>
          <a:solidFill>
            <a:srgbClr val="F1FFCA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5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87985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</a:t>
            </a:r>
            <a:endParaRPr/>
          </a:p>
        </p:txBody>
      </p:sp>
      <p:pic>
        <p:nvPicPr>
          <p:cNvPr id="10" name="Picture 9" descr=" 2">
            <a:extLst>
              <a:ext uri="{FF2B5EF4-FFF2-40B4-BE49-F238E27FC236}">
                <a16:creationId xmlns:a16="http://schemas.microsoft.com/office/drawing/2014/main" id="{7ADE4992-9AA7-BA41-9643-4CDD2CF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40" y="1935675"/>
            <a:ext cx="6764078" cy="2570496"/>
          </a:xfrm>
          <a:prstGeom prst="rect">
            <a:avLst/>
          </a:prstGeom>
        </p:spPr>
      </p:pic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3577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37</a:t>
            </a:r>
            <a:endParaRPr/>
          </a:p>
        </p:txBody>
      </p:sp>
      <p:pic>
        <p:nvPicPr>
          <p:cNvPr id="10" name="Picture 9" descr=" 2">
            <a:extLst>
              <a:ext uri="{FF2B5EF4-FFF2-40B4-BE49-F238E27FC236}">
                <a16:creationId xmlns:a16="http://schemas.microsoft.com/office/drawing/2014/main" id="{7ADE4992-9AA7-BA41-9643-4CDD2CF1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40" y="1935675"/>
            <a:ext cx="6764078" cy="2570496"/>
          </a:xfrm>
          <a:prstGeom prst="rect">
            <a:avLst/>
          </a:prstGeom>
        </p:spPr>
      </p:pic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Rectangle 10" descr=" 11">
            <a:extLst>
              <a:ext uri="{FF2B5EF4-FFF2-40B4-BE49-F238E27FC236}">
                <a16:creationId xmlns:a16="http://schemas.microsoft.com/office/drawing/2014/main" id="{F2233911-9D52-4C4D-81FB-F05F3D76A5C2}"/>
              </a:ext>
            </a:extLst>
          </p:cNvPr>
          <p:cNvSpPr/>
          <p:nvPr/>
        </p:nvSpPr>
        <p:spPr>
          <a:xfrm>
            <a:off x="2130880" y="2777068"/>
            <a:ext cx="5537502" cy="227390"/>
          </a:xfrm>
          <a:prstGeom prst="rect">
            <a:avLst/>
          </a:prstGeom>
          <a:solidFill>
            <a:srgbClr val="F1FFCA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6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</a:t>
            </a:r>
            <a:endParaRPr/>
          </a:p>
        </p:txBody>
      </p:sp>
      <p:pic>
        <p:nvPicPr>
          <p:cNvPr id="2" name="Picture 1" descr=" 2">
            <a:extLst>
              <a:ext uri="{FF2B5EF4-FFF2-40B4-BE49-F238E27FC236}">
                <a16:creationId xmlns:a16="http://schemas.microsoft.com/office/drawing/2014/main" id="{83418822-816A-4A46-AF22-848F3D60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40" y="1935675"/>
            <a:ext cx="6764078" cy="2570496"/>
          </a:xfrm>
          <a:prstGeom prst="rect">
            <a:avLst/>
          </a:prstGeom>
        </p:spPr>
      </p:pic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1717625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 descr=" 122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4000" dirty="0"/>
              <a:t>Software tends to grow over time, whether or not there's a need </a:t>
            </a:r>
          </a:p>
          <a:p>
            <a:pPr marL="0" lvl="0" indent="0">
              <a:buNone/>
            </a:pPr>
            <a:r>
              <a:rPr lang="en-GB" sz="4000" dirty="0"/>
              <a:t>for it.</a:t>
            </a:r>
            <a:endParaRPr sz="4000" dirty="0"/>
          </a:p>
        </p:txBody>
      </p:sp>
      <p:sp>
        <p:nvSpPr>
          <p:cNvPr id="123" name="Google Shape;123;p18" descr=" 12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" name="Rectangle 1" descr=" 2">
            <a:extLst>
              <a:ext uri="{FF2B5EF4-FFF2-40B4-BE49-F238E27FC236}">
                <a16:creationId xmlns:a16="http://schemas.microsoft.com/office/drawing/2014/main" id="{6B331777-0D78-9C48-854F-53012B9664E1}"/>
              </a:ext>
            </a:extLst>
          </p:cNvPr>
          <p:cNvSpPr/>
          <p:nvPr/>
        </p:nvSpPr>
        <p:spPr>
          <a:xfrm>
            <a:off x="3488067" y="4441748"/>
            <a:ext cx="479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dirty="0" err="1">
                <a:solidFill>
                  <a:srgbClr val="999999"/>
                </a:solidFill>
                <a:latin typeface="Barlow"/>
                <a:sym typeface="Barlow"/>
              </a:rPr>
              <a:t>Holzmann</a:t>
            </a:r>
            <a:r>
              <a:rPr lang="en-GB" dirty="0">
                <a:solidFill>
                  <a:srgbClr val="999999"/>
                </a:solidFill>
                <a:latin typeface="Barlow"/>
                <a:sym typeface="Barlow"/>
              </a:rPr>
              <a:t>, G. J. (2015). Code inflation. IEEE Software, 32 (2).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HOW DOES THE USAGE STATUS EVOLVES?</a:t>
            </a:r>
            <a:endParaRPr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</a:t>
            </a:r>
            <a:endParaRPr/>
          </a:p>
        </p:txBody>
      </p:sp>
      <p:pic>
        <p:nvPicPr>
          <p:cNvPr id="2" name="Picture 1" descr=" 2">
            <a:extLst>
              <a:ext uri="{FF2B5EF4-FFF2-40B4-BE49-F238E27FC236}">
                <a16:creationId xmlns:a16="http://schemas.microsoft.com/office/drawing/2014/main" id="{83418822-816A-4A46-AF22-848F3D60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40" y="1935675"/>
            <a:ext cx="6764078" cy="2570496"/>
          </a:xfrm>
          <a:prstGeom prst="rect">
            <a:avLst/>
          </a:prstGeom>
        </p:spPr>
      </p:pic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" name="Rectangle 10" descr=" 11">
            <a:extLst>
              <a:ext uri="{FF2B5EF4-FFF2-40B4-BE49-F238E27FC236}">
                <a16:creationId xmlns:a16="http://schemas.microsoft.com/office/drawing/2014/main" id="{85737649-11D2-B548-A9A9-908970399408}"/>
              </a:ext>
            </a:extLst>
          </p:cNvPr>
          <p:cNvSpPr/>
          <p:nvPr/>
        </p:nvSpPr>
        <p:spPr>
          <a:xfrm>
            <a:off x="1943101" y="3362476"/>
            <a:ext cx="5594652" cy="227390"/>
          </a:xfrm>
          <a:prstGeom prst="rect">
            <a:avLst/>
          </a:prstGeom>
          <a:solidFill>
            <a:srgbClr val="F1FFCA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66041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891377" y="393475"/>
            <a:ext cx="7030323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300" dirty="0"/>
              <a:t>DO </a:t>
            </a:r>
            <a:r>
              <a:rPr lang="en-GB" sz="2250" dirty="0"/>
              <a:t>DEVELOPERS</a:t>
            </a:r>
            <a:r>
              <a:rPr lang="en-GB" sz="2300" dirty="0"/>
              <a:t> UPDATE BLOATED DEPENDENCIES?</a:t>
            </a:r>
            <a:endParaRPr sz="23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2314641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891377" y="393475"/>
            <a:ext cx="7030323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300" dirty="0"/>
              <a:t>DO </a:t>
            </a:r>
            <a:r>
              <a:rPr lang="en-GB" sz="2250" dirty="0"/>
              <a:t>DEVELOPERS</a:t>
            </a:r>
            <a:r>
              <a:rPr lang="en-GB" sz="2300" dirty="0"/>
              <a:t> UPDATE BLOATED DEPENDENCIES?</a:t>
            </a:r>
            <a:endParaRPr sz="23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 descr=" 4">
            <a:extLst>
              <a:ext uri="{FF2B5EF4-FFF2-40B4-BE49-F238E27FC236}">
                <a16:creationId xmlns:a16="http://schemas.microsoft.com/office/drawing/2014/main" id="{5E2CB29F-4B3D-EA4D-9462-E56F1515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28" y="1885635"/>
            <a:ext cx="6082393" cy="21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889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891377" y="393475"/>
            <a:ext cx="7030323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300" dirty="0"/>
              <a:t>DO </a:t>
            </a:r>
            <a:r>
              <a:rPr lang="en-GB" sz="2250" dirty="0"/>
              <a:t>DEVELOPERS</a:t>
            </a:r>
            <a:r>
              <a:rPr lang="en-GB" sz="2300" dirty="0"/>
              <a:t> UPDATE BLOATED DEPENDENCIES?</a:t>
            </a:r>
            <a:endParaRPr sz="23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 descr=" 4">
            <a:extLst>
              <a:ext uri="{FF2B5EF4-FFF2-40B4-BE49-F238E27FC236}">
                <a16:creationId xmlns:a16="http://schemas.microsoft.com/office/drawing/2014/main" id="{5E2CB29F-4B3D-EA4D-9462-E56F1515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28" y="1885635"/>
            <a:ext cx="6082393" cy="2105444"/>
          </a:xfrm>
          <a:prstGeom prst="rect">
            <a:avLst/>
          </a:prstGeom>
        </p:spPr>
      </p:pic>
      <p:sp>
        <p:nvSpPr>
          <p:cNvPr id="11" name="Rectangle 10" descr=" 18">
            <a:extLst>
              <a:ext uri="{FF2B5EF4-FFF2-40B4-BE49-F238E27FC236}">
                <a16:creationId xmlns:a16="http://schemas.microsoft.com/office/drawing/2014/main" id="{FEBF51BF-F56A-5F45-B02F-0333B00A1A01}"/>
              </a:ext>
            </a:extLst>
          </p:cNvPr>
          <p:cNvSpPr/>
          <p:nvPr/>
        </p:nvSpPr>
        <p:spPr>
          <a:xfrm>
            <a:off x="2375807" y="2897537"/>
            <a:ext cx="2490108" cy="227390"/>
          </a:xfrm>
          <a:prstGeom prst="rect">
            <a:avLst/>
          </a:prstGeom>
          <a:solidFill>
            <a:srgbClr val="F1FFCA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077098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891377" y="393475"/>
            <a:ext cx="7030323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300" dirty="0"/>
              <a:t>DO </a:t>
            </a:r>
            <a:r>
              <a:rPr lang="en-GB" sz="2250" dirty="0"/>
              <a:t>DEVELOPERS</a:t>
            </a:r>
            <a:r>
              <a:rPr lang="en-GB" sz="2300" dirty="0"/>
              <a:t> UPDATE BLOATED DEPENDENCIES?</a:t>
            </a:r>
            <a:endParaRPr sz="23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 descr=" 4">
            <a:extLst>
              <a:ext uri="{FF2B5EF4-FFF2-40B4-BE49-F238E27FC236}">
                <a16:creationId xmlns:a16="http://schemas.microsoft.com/office/drawing/2014/main" id="{FCB6D1F8-F3C1-664E-9E72-6345E440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128" y="1885635"/>
            <a:ext cx="6082393" cy="21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775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891377" y="393475"/>
            <a:ext cx="7030323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300" dirty="0"/>
              <a:t>DO </a:t>
            </a:r>
            <a:r>
              <a:rPr lang="en-GB" sz="2250" dirty="0"/>
              <a:t>DEVELOPERS</a:t>
            </a:r>
            <a:r>
              <a:rPr lang="en-GB" sz="2300" dirty="0"/>
              <a:t> UPDATE BLOATED DEPENDENCIES?</a:t>
            </a:r>
            <a:endParaRPr sz="2300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</a:t>
            </a:r>
            <a:endParaRPr/>
          </a:p>
        </p:txBody>
      </p:sp>
      <p:grpSp>
        <p:nvGrpSpPr>
          <p:cNvPr id="12" name="Google Shape;131;p19" descr=" 12">
            <a:extLst>
              <a:ext uri="{FF2B5EF4-FFF2-40B4-BE49-F238E27FC236}">
                <a16:creationId xmlns:a16="http://schemas.microsoft.com/office/drawing/2014/main" id="{B8519882-45FB-C342-9478-F02130FA2D2F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3" name="Google Shape;132;p19">
              <a:extLst>
                <a:ext uri="{FF2B5EF4-FFF2-40B4-BE49-F238E27FC236}">
                  <a16:creationId xmlns:a16="http://schemas.microsoft.com/office/drawing/2014/main" id="{0133C57B-3966-BE42-A7FA-96E8282207AC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3;p19">
              <a:extLst>
                <a:ext uri="{FF2B5EF4-FFF2-40B4-BE49-F238E27FC236}">
                  <a16:creationId xmlns:a16="http://schemas.microsoft.com/office/drawing/2014/main" id="{9AFEB0E1-9C8E-7E4A-B221-20AEA00E1550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;p19">
              <a:extLst>
                <a:ext uri="{FF2B5EF4-FFF2-40B4-BE49-F238E27FC236}">
                  <a16:creationId xmlns:a16="http://schemas.microsoft.com/office/drawing/2014/main" id="{2F08CB0F-4906-5C46-BA08-C94CA4B6F225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;p19">
              <a:extLst>
                <a:ext uri="{FF2B5EF4-FFF2-40B4-BE49-F238E27FC236}">
                  <a16:creationId xmlns:a16="http://schemas.microsoft.com/office/drawing/2014/main" id="{AF03639E-9E6C-8849-9462-D7306205895B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;p19">
              <a:extLst>
                <a:ext uri="{FF2B5EF4-FFF2-40B4-BE49-F238E27FC236}">
                  <a16:creationId xmlns:a16="http://schemas.microsoft.com/office/drawing/2014/main" id="{B1F1F33F-080E-BD4C-8312-EF7977B7B0DB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 descr=" 4">
            <a:extLst>
              <a:ext uri="{FF2B5EF4-FFF2-40B4-BE49-F238E27FC236}">
                <a16:creationId xmlns:a16="http://schemas.microsoft.com/office/drawing/2014/main" id="{FCB6D1F8-F3C1-664E-9E72-6345E4402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28" y="1885635"/>
            <a:ext cx="6082393" cy="2105444"/>
          </a:xfrm>
          <a:prstGeom prst="rect">
            <a:avLst/>
          </a:prstGeom>
        </p:spPr>
      </p:pic>
      <p:sp>
        <p:nvSpPr>
          <p:cNvPr id="11" name="Rectangle 10" descr=" 18">
            <a:extLst>
              <a:ext uri="{FF2B5EF4-FFF2-40B4-BE49-F238E27FC236}">
                <a16:creationId xmlns:a16="http://schemas.microsoft.com/office/drawing/2014/main" id="{F5AABF17-4F02-854A-AEF2-C63D85A40D8D}"/>
              </a:ext>
            </a:extLst>
          </p:cNvPr>
          <p:cNvSpPr/>
          <p:nvPr/>
        </p:nvSpPr>
        <p:spPr>
          <a:xfrm>
            <a:off x="2375807" y="3436378"/>
            <a:ext cx="1338943" cy="227390"/>
          </a:xfrm>
          <a:prstGeom prst="rect">
            <a:avLst/>
          </a:prstGeom>
          <a:solidFill>
            <a:srgbClr val="F1FFCA">
              <a:alpha val="0"/>
            </a:srgb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74943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2</a:t>
            </a:r>
            <a:r>
              <a:rPr lang="en" baseline="30000" dirty="0"/>
              <a:t>nd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GB" sz="2000" b="1"/>
              <a:t>                                                         </a:t>
            </a:r>
            <a:br>
              <a:rPr lang="en-GB" sz="2000" b="1"/>
            </a:br>
            <a:r>
              <a:rPr lang="en-GB" sz="2000" b="1"/>
              <a:t>    </a:t>
            </a:r>
            <a:endParaRPr lang="en-GB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                       </a:t>
            </a:r>
            <a:br>
              <a:rPr lang="en-US" sz="1600"/>
            </a:br>
            <a:r>
              <a:rPr lang="en-US" sz="1600"/>
              <a:t>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     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                     </a:t>
            </a:r>
            <a:br>
              <a:rPr lang="en-US" sz="1600"/>
            </a:br>
            <a:r>
              <a:rPr lang="en-US" sz="1600"/>
              <a:t>                         </a:t>
            </a: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7A1FFE31-FC32-9944-8C8C-4C805BEEDD9B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590CB748-3220-D341-B90D-A110909A8DE4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CF7D47C7-507C-B747-BA14-BEE07C44AC38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E33ABF37-92A7-9B48-997C-B698C128B108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58746149-647F-2B48-AD54-6F5BA4DA772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C118107F-C227-984A-A4A6-B806010317AD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0993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2</a:t>
            </a:r>
            <a:r>
              <a:rPr lang="en" baseline="30000" dirty="0"/>
              <a:t>nd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The usage status of dependencies is mostly constant over time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It is safe to debloat dependencies (&gt; 90% of dependencies do not change)</a:t>
            </a: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                </a:t>
            </a:r>
            <a:endParaRPr lang="en-US" sz="1600" dirty="0"/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     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                     </a:t>
            </a:r>
            <a:br>
              <a:rPr lang="en-US" sz="1600"/>
            </a:br>
            <a:r>
              <a:rPr lang="en-US" sz="1600"/>
              <a:t>                         </a:t>
            </a: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7A1FFE31-FC32-9944-8C8C-4C805BEEDD9B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590CB748-3220-D341-B90D-A110909A8DE4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CF7D47C7-507C-B747-BA14-BEE07C44AC38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E33ABF37-92A7-9B48-997C-B698C128B108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58746149-647F-2B48-AD54-6F5BA4DA772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C118107F-C227-984A-A4A6-B806010317AD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6532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2</a:t>
            </a:r>
            <a:r>
              <a:rPr lang="en" baseline="30000" dirty="0"/>
              <a:t>nd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The usage status of dependencies is mostly constant over time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It is safe to debloat dependencies (&gt; 90% of dependencies do not change)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Developers often update bloated dependencies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 unnecessary maintenance effort due to the lack of tools</a:t>
            </a:r>
          </a:p>
          <a:p>
            <a:pPr lvl="1">
              <a:spcBef>
                <a:spcPts val="600"/>
              </a:spcBef>
              <a:buSzPct val="125000"/>
              <a:buFont typeface="Wingdings" pitchFamily="2" charset="2"/>
              <a:buChar char=" "/>
            </a:pPr>
            <a:r>
              <a:rPr lang="en-US" sz="2000" b="1"/>
              <a:t>                                                   </a:t>
            </a:r>
            <a:endParaRPr lang="en-US" sz="2000" b="1" dirty="0"/>
          </a:p>
          <a:p>
            <a:pPr lvl="2">
              <a:spcBef>
                <a:spcPts val="600"/>
              </a:spcBef>
              <a:buSzPct val="125000"/>
              <a:buFont typeface="Arial" panose="020B0604020202020204" pitchFamily="34" charset="0"/>
              <a:buChar char=" "/>
            </a:pPr>
            <a:r>
              <a:rPr lang="en-US" sz="1600"/>
              <a:t>                                                               </a:t>
            </a:r>
            <a:br>
              <a:rPr lang="en-US" sz="1600"/>
            </a:br>
            <a:r>
              <a:rPr lang="en-US" sz="1600"/>
              <a:t>                         </a:t>
            </a:r>
            <a:endParaRPr lang="en-GB" sz="700" b="1" dirty="0"/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7A1FFE31-FC32-9944-8C8C-4C805BEEDD9B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590CB748-3220-D341-B90D-A110909A8DE4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CF7D47C7-507C-B747-BA14-BEE07C44AC38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E33ABF37-92A7-9B48-997C-B698C128B108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58746149-647F-2B48-AD54-6F5BA4DA772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C118107F-C227-984A-A4A6-B806010317AD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7405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 descr=" 128"/>
          <p:cNvSpPr txBox="1">
            <a:spLocks noGrp="1"/>
          </p:cNvSpPr>
          <p:nvPr>
            <p:ph type="title"/>
          </p:nvPr>
        </p:nvSpPr>
        <p:spPr>
          <a:xfrm>
            <a:off x="1182200" y="393475"/>
            <a:ext cx="67395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SUMMARY OF 2</a:t>
            </a:r>
            <a:r>
              <a:rPr lang="en" baseline="30000" dirty="0"/>
              <a:t>nd</a:t>
            </a:r>
            <a:r>
              <a:rPr lang="en" dirty="0"/>
              <a:t> CONTRIBUTION </a:t>
            </a:r>
            <a:endParaRPr dirty="0"/>
          </a:p>
        </p:txBody>
      </p:sp>
      <p:sp>
        <p:nvSpPr>
          <p:cNvPr id="129" name="Google Shape;129;p19" descr=" 129"/>
          <p:cNvSpPr txBox="1">
            <a:spLocks noGrp="1"/>
          </p:cNvSpPr>
          <p:nvPr>
            <p:ph type="body" idx="1"/>
          </p:nvPr>
        </p:nvSpPr>
        <p:spPr>
          <a:xfrm>
            <a:off x="1032232" y="1349141"/>
            <a:ext cx="7718168" cy="3613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GB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The usage status of dependencies is mostly constant over time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It is safe to debloat dependencies (&gt; 90% of dependencies do not change)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Developers often update bloated dependencies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 unnecessary maintenance effort due to the lack of tools</a:t>
            </a:r>
          </a:p>
          <a:p>
            <a:pPr lvl="1">
              <a:spcBef>
                <a:spcPts val="600"/>
              </a:spcBef>
              <a:buClr>
                <a:srgbClr val="373545"/>
              </a:buClr>
              <a:buSzPct val="125000"/>
              <a:buFont typeface="Wingdings" pitchFamily="2" charset="2"/>
              <a:buChar char="§"/>
            </a:pPr>
            <a:r>
              <a:rPr lang="en-US" sz="2000" b="1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Some dependency updates are suggested by Dependabot</a:t>
            </a:r>
          </a:p>
          <a:p>
            <a:pPr lvl="2">
              <a:spcBef>
                <a:spcPts val="600"/>
              </a:spcBef>
              <a:buClr>
                <a:srgbClr val="373545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First empirical evidence of false alarms related to dependency management caused by bots</a:t>
            </a:r>
            <a:endParaRPr lang="en-GB" sz="700" b="1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 lvl="1">
              <a:buSzPct val="125000"/>
            </a:pPr>
            <a:endParaRPr lang="en-GB" sz="700" b="1" dirty="0"/>
          </a:p>
        </p:txBody>
      </p:sp>
      <p:sp>
        <p:nvSpPr>
          <p:cNvPr id="130" name="Google Shape;130;p19" descr=" 13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</a:t>
            </a:r>
            <a:endParaRPr/>
          </a:p>
        </p:txBody>
      </p:sp>
      <p:grpSp>
        <p:nvGrpSpPr>
          <p:cNvPr id="11" name="Google Shape;131;p19" descr=" 11">
            <a:extLst>
              <a:ext uri="{FF2B5EF4-FFF2-40B4-BE49-F238E27FC236}">
                <a16:creationId xmlns:a16="http://schemas.microsoft.com/office/drawing/2014/main" id="{7A1FFE31-FC32-9944-8C8C-4C805BEEDD9B}"/>
              </a:ext>
            </a:extLst>
          </p:cNvPr>
          <p:cNvGrpSpPr/>
          <p:nvPr/>
        </p:nvGrpSpPr>
        <p:grpSpPr>
          <a:xfrm>
            <a:off x="8106689" y="571500"/>
            <a:ext cx="484015" cy="458770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12" name="Google Shape;132;p19">
              <a:extLst>
                <a:ext uri="{FF2B5EF4-FFF2-40B4-BE49-F238E27FC236}">
                  <a16:creationId xmlns:a16="http://schemas.microsoft.com/office/drawing/2014/main" id="{590CB748-3220-D341-B90D-A110909A8DE4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3;p19">
              <a:extLst>
                <a:ext uri="{FF2B5EF4-FFF2-40B4-BE49-F238E27FC236}">
                  <a16:creationId xmlns:a16="http://schemas.microsoft.com/office/drawing/2014/main" id="{CF7D47C7-507C-B747-BA14-BEE07C44AC38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34;p19">
              <a:extLst>
                <a:ext uri="{FF2B5EF4-FFF2-40B4-BE49-F238E27FC236}">
                  <a16:creationId xmlns:a16="http://schemas.microsoft.com/office/drawing/2014/main" id="{E33ABF37-92A7-9B48-997C-B698C128B108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;p19">
              <a:extLst>
                <a:ext uri="{FF2B5EF4-FFF2-40B4-BE49-F238E27FC236}">
                  <a16:creationId xmlns:a16="http://schemas.microsoft.com/office/drawing/2014/main" id="{58746149-647F-2B48-AD54-6F5BA4DA7721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;p19">
              <a:extLst>
                <a:ext uri="{FF2B5EF4-FFF2-40B4-BE49-F238E27FC236}">
                  <a16:creationId xmlns:a16="http://schemas.microsoft.com/office/drawing/2014/main" id="{C118107F-C227-984A-A4A6-B806010317AD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95194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 descr=" 122"/>
          <p:cNvSpPr txBox="1">
            <a:spLocks noGrp="1"/>
          </p:cNvSpPr>
          <p:nvPr>
            <p:ph type="body" idx="1"/>
          </p:nvPr>
        </p:nvSpPr>
        <p:spPr>
          <a:xfrm>
            <a:off x="3731575" y="393525"/>
            <a:ext cx="4713000" cy="43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4000" dirty="0"/>
              <a:t>Software tends to grow over time, whether or not there's a need </a:t>
            </a:r>
          </a:p>
          <a:p>
            <a:pPr marL="0" lvl="0" indent="0">
              <a:buNone/>
            </a:pPr>
            <a:r>
              <a:rPr lang="en-GB" sz="4000" dirty="0"/>
              <a:t>for it.</a:t>
            </a:r>
            <a:endParaRPr sz="4000" dirty="0"/>
          </a:p>
        </p:txBody>
      </p:sp>
      <p:sp>
        <p:nvSpPr>
          <p:cNvPr id="123" name="Google Shape;123;p18" descr=" 123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" name="Rectangle 1" descr=" 2">
            <a:extLst>
              <a:ext uri="{FF2B5EF4-FFF2-40B4-BE49-F238E27FC236}">
                <a16:creationId xmlns:a16="http://schemas.microsoft.com/office/drawing/2014/main" id="{6B331777-0D78-9C48-854F-53012B9664E1}"/>
              </a:ext>
            </a:extLst>
          </p:cNvPr>
          <p:cNvSpPr/>
          <p:nvPr/>
        </p:nvSpPr>
        <p:spPr>
          <a:xfrm>
            <a:off x="3488067" y="4441748"/>
            <a:ext cx="4790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GB" dirty="0" err="1">
                <a:solidFill>
                  <a:srgbClr val="999999"/>
                </a:solidFill>
                <a:latin typeface="Barlow"/>
                <a:sym typeface="Barlow"/>
              </a:rPr>
              <a:t>Holzmann</a:t>
            </a:r>
            <a:r>
              <a:rPr lang="en-GB" dirty="0">
                <a:solidFill>
                  <a:srgbClr val="999999"/>
                </a:solidFill>
                <a:latin typeface="Barlow"/>
                <a:sym typeface="Barlow"/>
              </a:rPr>
              <a:t>, G. J. (2015). Code inflation. IEEE Software, 32 (2).</a:t>
            </a:r>
          </a:p>
        </p:txBody>
      </p:sp>
      <p:pic>
        <p:nvPicPr>
          <p:cNvPr id="5" name="Picture 4" descr=" 3">
            <a:extLst>
              <a:ext uri="{FF2B5EF4-FFF2-40B4-BE49-F238E27FC236}">
                <a16:creationId xmlns:a16="http://schemas.microsoft.com/office/drawing/2014/main" id="{CBC82714-773B-414F-8CA6-4A315236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50" y="1729408"/>
            <a:ext cx="2254042" cy="3074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53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/>
          </p:nvPr>
        </p:nvSpPr>
        <p:spPr>
          <a:xfrm>
            <a:off x="2935400" y="1734688"/>
            <a:ext cx="58149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r>
              <a:rPr lang="en" baseline="30000" dirty="0"/>
              <a:t>rd</a:t>
            </a:r>
            <a:r>
              <a:rPr lang="en" dirty="0"/>
              <a:t> CONTRIBUTION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2935400" y="2493113"/>
            <a:ext cx="58149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JDBL: Trace-based Debloat for Java Bytecode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</a:t>
            </a:r>
            <a:endParaRPr dirty="0"/>
          </a:p>
        </p:txBody>
      </p:sp>
      <p:grpSp>
        <p:nvGrpSpPr>
          <p:cNvPr id="4" name="Google Shape;816;p49">
            <a:extLst>
              <a:ext uri="{FF2B5EF4-FFF2-40B4-BE49-F238E27FC236}">
                <a16:creationId xmlns:a16="http://schemas.microsoft.com/office/drawing/2014/main" id="{59D9193F-E902-6247-BD49-DA6A97A6B049}"/>
              </a:ext>
            </a:extLst>
          </p:cNvPr>
          <p:cNvGrpSpPr/>
          <p:nvPr/>
        </p:nvGrpSpPr>
        <p:grpSpPr>
          <a:xfrm>
            <a:off x="1460248" y="1975966"/>
            <a:ext cx="970717" cy="1034294"/>
            <a:chOff x="5970800" y="1619250"/>
            <a:chExt cx="428650" cy="45672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Google Shape;817;p49">
              <a:extLst>
                <a:ext uri="{FF2B5EF4-FFF2-40B4-BE49-F238E27FC236}">
                  <a16:creationId xmlns:a16="http://schemas.microsoft.com/office/drawing/2014/main" id="{1FBB658D-5B9D-E54E-991D-C103125CF87D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18;p49">
              <a:extLst>
                <a:ext uri="{FF2B5EF4-FFF2-40B4-BE49-F238E27FC236}">
                  <a16:creationId xmlns:a16="http://schemas.microsoft.com/office/drawing/2014/main" id="{348703B6-27BA-F34A-AA7E-AB9E717624C3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19;p49">
              <a:extLst>
                <a:ext uri="{FF2B5EF4-FFF2-40B4-BE49-F238E27FC236}">
                  <a16:creationId xmlns:a16="http://schemas.microsoft.com/office/drawing/2014/main" id="{E8FB1793-574A-6842-850B-7C6C14D8D6E1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0;p49">
              <a:extLst>
                <a:ext uri="{FF2B5EF4-FFF2-40B4-BE49-F238E27FC236}">
                  <a16:creationId xmlns:a16="http://schemas.microsoft.com/office/drawing/2014/main" id="{221774F3-D554-6349-8490-7D0F0C0831EE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1;p49">
              <a:extLst>
                <a:ext uri="{FF2B5EF4-FFF2-40B4-BE49-F238E27FC236}">
                  <a16:creationId xmlns:a16="http://schemas.microsoft.com/office/drawing/2014/main" id="{814F7E59-5E16-BE40-A6D4-1AD3BDB810F1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816;p49">
            <a:extLst>
              <a:ext uri="{FF2B5EF4-FFF2-40B4-BE49-F238E27FC236}">
                <a16:creationId xmlns:a16="http://schemas.microsoft.com/office/drawing/2014/main" id="{F35A28B5-1844-F143-AB7D-6556F7C6AFB2}"/>
              </a:ext>
            </a:extLst>
          </p:cNvPr>
          <p:cNvGrpSpPr/>
          <p:nvPr/>
        </p:nvGrpSpPr>
        <p:grpSpPr>
          <a:xfrm>
            <a:off x="7862168" y="1584072"/>
            <a:ext cx="764767" cy="814854"/>
            <a:chOff x="5970800" y="1619250"/>
            <a:chExt cx="428650" cy="45672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" name="Google Shape;817;p49">
              <a:extLst>
                <a:ext uri="{FF2B5EF4-FFF2-40B4-BE49-F238E27FC236}">
                  <a16:creationId xmlns:a16="http://schemas.microsoft.com/office/drawing/2014/main" id="{6A510B21-E08F-BA4F-B239-43C70B04E5AF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18;p49">
              <a:extLst>
                <a:ext uri="{FF2B5EF4-FFF2-40B4-BE49-F238E27FC236}">
                  <a16:creationId xmlns:a16="http://schemas.microsoft.com/office/drawing/2014/main" id="{E7C6D13E-B110-8B48-8ED4-DC5552F0A549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9;p49">
              <a:extLst>
                <a:ext uri="{FF2B5EF4-FFF2-40B4-BE49-F238E27FC236}">
                  <a16:creationId xmlns:a16="http://schemas.microsoft.com/office/drawing/2014/main" id="{84C0D44E-278B-BE45-AFF0-9596EE989895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0;p49">
              <a:extLst>
                <a:ext uri="{FF2B5EF4-FFF2-40B4-BE49-F238E27FC236}">
                  <a16:creationId xmlns:a16="http://schemas.microsoft.com/office/drawing/2014/main" id="{D52487D0-4039-4443-832E-05D66DA2E3EF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21;p49">
              <a:extLst>
                <a:ext uri="{FF2B5EF4-FFF2-40B4-BE49-F238E27FC236}">
                  <a16:creationId xmlns:a16="http://schemas.microsoft.com/office/drawing/2014/main" id="{87B9DE26-BD8E-1F4D-8AC3-AA185B93A5B2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solidFill>
                <a:srgbClr val="1751A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BC9284-5D8D-3A43-ADC5-07F4C82E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8" y="985913"/>
            <a:ext cx="2435479" cy="3171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080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FAD93EA-7836-BB4E-94D4-DE6547B4C192}"/>
              </a:ext>
            </a:extLst>
          </p:cNvPr>
          <p:cNvSpPr/>
          <p:nvPr/>
        </p:nvSpPr>
        <p:spPr>
          <a:xfrm>
            <a:off x="4433624" y="1882647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335E992-F73F-DF42-91B3-39DFB84A0991}"/>
              </a:ext>
            </a:extLst>
          </p:cNvPr>
          <p:cNvSpPr/>
          <p:nvPr/>
        </p:nvSpPr>
        <p:spPr>
          <a:xfrm>
            <a:off x="2912203" y="3005432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4742541-DE3B-424A-B0A6-CBB9FDBA0B01}"/>
              </a:ext>
            </a:extLst>
          </p:cNvPr>
          <p:cNvSpPr/>
          <p:nvPr/>
        </p:nvSpPr>
        <p:spPr>
          <a:xfrm>
            <a:off x="4433624" y="3005432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72C8398-99C0-864B-B7FB-B56213116AAC}"/>
              </a:ext>
            </a:extLst>
          </p:cNvPr>
          <p:cNvSpPr/>
          <p:nvPr/>
        </p:nvSpPr>
        <p:spPr>
          <a:xfrm>
            <a:off x="5919886" y="3005432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548E57A-4018-874A-8F53-4A887BD2D97C}"/>
              </a:ext>
            </a:extLst>
          </p:cNvPr>
          <p:cNvCxnSpPr>
            <a:cxnSpLocks/>
            <a:endCxn id="67" idx="0"/>
          </p:cNvCxnSpPr>
          <p:nvPr/>
        </p:nvCxnSpPr>
        <p:spPr>
          <a:xfrm rot="10800000" flipV="1">
            <a:off x="3395047" y="2259340"/>
            <a:ext cx="1287463" cy="927925"/>
          </a:xfrm>
          <a:prstGeom prst="curvedConnector2">
            <a:avLst/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0837F41-7C3E-3747-8F1E-B09438639F6A}"/>
              </a:ext>
            </a:extLst>
          </p:cNvPr>
          <p:cNvSpPr/>
          <p:nvPr/>
        </p:nvSpPr>
        <p:spPr>
          <a:xfrm>
            <a:off x="3672913" y="4128217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76A9E28-CCAB-5342-8538-18F8FFBAB26F}"/>
              </a:ext>
            </a:extLst>
          </p:cNvPr>
          <p:cNvSpPr/>
          <p:nvPr/>
        </p:nvSpPr>
        <p:spPr>
          <a:xfrm>
            <a:off x="2135523" y="4128217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CFDFA6A6-70F5-8B46-B5C7-B6C59F0E8D2C}"/>
              </a:ext>
            </a:extLst>
          </p:cNvPr>
          <p:cNvCxnSpPr>
            <a:cxnSpLocks/>
          </p:cNvCxnSpPr>
          <p:nvPr/>
        </p:nvCxnSpPr>
        <p:spPr>
          <a:xfrm rot="5400000">
            <a:off x="2574816" y="3493676"/>
            <a:ext cx="938242" cy="702225"/>
          </a:xfrm>
          <a:prstGeom prst="curvedConnector3">
            <a:avLst>
              <a:gd name="adj1" fmla="val 50000"/>
            </a:avLst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9E3A149-3CA9-2447-8F5F-395167138B38}"/>
              </a:ext>
            </a:extLst>
          </p:cNvPr>
          <p:cNvSpPr/>
          <p:nvPr/>
        </p:nvSpPr>
        <p:spPr>
          <a:xfrm>
            <a:off x="5919886" y="4128216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EF27E5-E23A-854F-A5E6-023EEBB8DBF1}"/>
              </a:ext>
            </a:extLst>
          </p:cNvPr>
          <p:cNvSpPr/>
          <p:nvPr/>
        </p:nvSpPr>
        <p:spPr>
          <a:xfrm>
            <a:off x="4247927" y="170273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C8CB97C-AC6F-6B4D-A25F-6086E78448E6}"/>
              </a:ext>
            </a:extLst>
          </p:cNvPr>
          <p:cNvSpPr/>
          <p:nvPr/>
        </p:nvSpPr>
        <p:spPr>
          <a:xfrm>
            <a:off x="2718633" y="279517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A7AC657-F3C7-B748-AC97-4191ACCBFBA5}"/>
              </a:ext>
            </a:extLst>
          </p:cNvPr>
          <p:cNvSpPr/>
          <p:nvPr/>
        </p:nvSpPr>
        <p:spPr>
          <a:xfrm>
            <a:off x="4247928" y="2819736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037174C-E0D1-2240-A998-51A0D2CF05A0}"/>
              </a:ext>
            </a:extLst>
          </p:cNvPr>
          <p:cNvSpPr/>
          <p:nvPr/>
        </p:nvSpPr>
        <p:spPr>
          <a:xfrm>
            <a:off x="5735662" y="2819736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C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BF21DA6-C118-7C4C-941B-D18137366FF7}"/>
              </a:ext>
            </a:extLst>
          </p:cNvPr>
          <p:cNvSpPr/>
          <p:nvPr/>
        </p:nvSpPr>
        <p:spPr>
          <a:xfrm>
            <a:off x="1958658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277EF77-B090-9A4E-8353-E67C7530E463}"/>
              </a:ext>
            </a:extLst>
          </p:cNvPr>
          <p:cNvSpPr/>
          <p:nvPr/>
        </p:nvSpPr>
        <p:spPr>
          <a:xfrm>
            <a:off x="3487218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E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1BE813D-FDE2-554D-92D2-F6A02B476AC4}"/>
              </a:ext>
            </a:extLst>
          </p:cNvPr>
          <p:cNvSpPr/>
          <p:nvPr/>
        </p:nvSpPr>
        <p:spPr>
          <a:xfrm>
            <a:off x="5735662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1D9EF4B-1724-F04D-9370-6657CBC8E083}"/>
              </a:ext>
            </a:extLst>
          </p:cNvPr>
          <p:cNvSpPr/>
          <p:nvPr/>
        </p:nvSpPr>
        <p:spPr>
          <a:xfrm>
            <a:off x="3222016" y="3187266"/>
            <a:ext cx="346065" cy="1913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F6DF4C-6AF7-5347-9A95-F565325849E9}"/>
              </a:ext>
            </a:extLst>
          </p:cNvPr>
          <p:cNvSpPr/>
          <p:nvPr/>
        </p:nvSpPr>
        <p:spPr>
          <a:xfrm>
            <a:off x="4657810" y="2212914"/>
            <a:ext cx="97765" cy="907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E47250-EC18-2C4B-8F1A-203DE267A487}"/>
              </a:ext>
            </a:extLst>
          </p:cNvPr>
          <p:cNvSpPr/>
          <p:nvPr/>
        </p:nvSpPr>
        <p:spPr>
          <a:xfrm>
            <a:off x="2628027" y="4313908"/>
            <a:ext cx="128043" cy="719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E6729899-F203-144F-B745-3B7B8B68ACC8}"/>
              </a:ext>
            </a:extLst>
          </p:cNvPr>
          <p:cNvCxnSpPr>
            <a:cxnSpLocks/>
            <a:endCxn id="72" idx="0"/>
          </p:cNvCxnSpPr>
          <p:nvPr/>
        </p:nvCxnSpPr>
        <p:spPr>
          <a:xfrm rot="16200000" flipH="1">
            <a:off x="4854711" y="2580163"/>
            <a:ext cx="2193313" cy="1482134"/>
          </a:xfrm>
          <a:prstGeom prst="curvedConnector3">
            <a:avLst>
              <a:gd name="adj1" fmla="val 64816"/>
            </a:avLst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603DDA8-6162-3945-B8AF-034C268DE573}"/>
              </a:ext>
            </a:extLst>
          </p:cNvPr>
          <p:cNvSpPr/>
          <p:nvPr/>
        </p:nvSpPr>
        <p:spPr>
          <a:xfrm>
            <a:off x="5118395" y="2099601"/>
            <a:ext cx="192569" cy="1371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9A0EBA-587D-9F41-B9C6-09F08B60DD30}"/>
              </a:ext>
            </a:extLst>
          </p:cNvPr>
          <p:cNvSpPr/>
          <p:nvPr/>
        </p:nvSpPr>
        <p:spPr>
          <a:xfrm>
            <a:off x="6493021" y="4417887"/>
            <a:ext cx="398828" cy="144835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9278E57-EE5F-CF44-AAFE-36C9BECDCD18}"/>
              </a:ext>
            </a:extLst>
          </p:cNvPr>
          <p:cNvSpPr/>
          <p:nvPr/>
        </p:nvSpPr>
        <p:spPr>
          <a:xfrm>
            <a:off x="5378555" y="868301"/>
            <a:ext cx="1082661" cy="579342"/>
          </a:xfrm>
          <a:prstGeom prst="roundRect">
            <a:avLst/>
          </a:prstGeom>
          <a:solidFill>
            <a:srgbClr val="711BA6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B9591A1-CDDB-4B43-B0AA-D1CBDE435F8E}"/>
              </a:ext>
            </a:extLst>
          </p:cNvPr>
          <p:cNvSpPr/>
          <p:nvPr/>
        </p:nvSpPr>
        <p:spPr>
          <a:xfrm>
            <a:off x="5192861" y="69367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Q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26C8E7-F5EF-7D4C-8872-15CF4E64F88A}"/>
              </a:ext>
            </a:extLst>
          </p:cNvPr>
          <p:cNvSpPr/>
          <p:nvPr/>
        </p:nvSpPr>
        <p:spPr>
          <a:xfrm>
            <a:off x="6461216" y="1872020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CC1E34A-AAEC-B140-B971-05B7FC95D3D0}"/>
              </a:ext>
            </a:extLst>
          </p:cNvPr>
          <p:cNvSpPr/>
          <p:nvPr/>
        </p:nvSpPr>
        <p:spPr>
          <a:xfrm>
            <a:off x="6271857" y="169695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75835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FAD93EA-7836-BB4E-94D4-DE6547B4C192}"/>
              </a:ext>
            </a:extLst>
          </p:cNvPr>
          <p:cNvSpPr/>
          <p:nvPr/>
        </p:nvSpPr>
        <p:spPr>
          <a:xfrm>
            <a:off x="4433624" y="1882647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335E992-F73F-DF42-91B3-39DFB84A0991}"/>
              </a:ext>
            </a:extLst>
          </p:cNvPr>
          <p:cNvSpPr/>
          <p:nvPr/>
        </p:nvSpPr>
        <p:spPr>
          <a:xfrm>
            <a:off x="2912203" y="3005432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548E57A-4018-874A-8F53-4A887BD2D97C}"/>
              </a:ext>
            </a:extLst>
          </p:cNvPr>
          <p:cNvCxnSpPr>
            <a:cxnSpLocks/>
            <a:endCxn id="67" idx="0"/>
          </p:cNvCxnSpPr>
          <p:nvPr/>
        </p:nvCxnSpPr>
        <p:spPr>
          <a:xfrm rot="10800000" flipV="1">
            <a:off x="3395047" y="2259340"/>
            <a:ext cx="1287463" cy="927925"/>
          </a:xfrm>
          <a:prstGeom prst="curvedConnector2">
            <a:avLst/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76A9E28-CCAB-5342-8538-18F8FFBAB26F}"/>
              </a:ext>
            </a:extLst>
          </p:cNvPr>
          <p:cNvSpPr/>
          <p:nvPr/>
        </p:nvSpPr>
        <p:spPr>
          <a:xfrm>
            <a:off x="2135523" y="4128217"/>
            <a:ext cx="1082661" cy="579342"/>
          </a:xfrm>
          <a:prstGeom prst="roundRect">
            <a:avLst/>
          </a:prstGeom>
          <a:solidFill>
            <a:srgbClr val="50A61B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CFDFA6A6-70F5-8B46-B5C7-B6C59F0E8D2C}"/>
              </a:ext>
            </a:extLst>
          </p:cNvPr>
          <p:cNvCxnSpPr>
            <a:cxnSpLocks/>
          </p:cNvCxnSpPr>
          <p:nvPr/>
        </p:nvCxnSpPr>
        <p:spPr>
          <a:xfrm rot="5400000">
            <a:off x="2574816" y="3493676"/>
            <a:ext cx="938242" cy="702225"/>
          </a:xfrm>
          <a:prstGeom prst="curvedConnector3">
            <a:avLst>
              <a:gd name="adj1" fmla="val 50000"/>
            </a:avLst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9E3A149-3CA9-2447-8F5F-395167138B38}"/>
              </a:ext>
            </a:extLst>
          </p:cNvPr>
          <p:cNvSpPr/>
          <p:nvPr/>
        </p:nvSpPr>
        <p:spPr>
          <a:xfrm>
            <a:off x="5919886" y="4128216"/>
            <a:ext cx="1082661" cy="579342"/>
          </a:xfrm>
          <a:prstGeom prst="roundRect">
            <a:avLst/>
          </a:prstGeom>
          <a:solidFill>
            <a:srgbClr val="A61B50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BEF27E5-E23A-854F-A5E6-023EEBB8DBF1}"/>
              </a:ext>
            </a:extLst>
          </p:cNvPr>
          <p:cNvSpPr/>
          <p:nvPr/>
        </p:nvSpPr>
        <p:spPr>
          <a:xfrm>
            <a:off x="4247927" y="1702732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C8CB97C-AC6F-6B4D-A25F-6086E78448E6}"/>
              </a:ext>
            </a:extLst>
          </p:cNvPr>
          <p:cNvSpPr/>
          <p:nvPr/>
        </p:nvSpPr>
        <p:spPr>
          <a:xfrm>
            <a:off x="2718633" y="2795174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A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BF21DA6-C118-7C4C-941B-D18137366FF7}"/>
              </a:ext>
            </a:extLst>
          </p:cNvPr>
          <p:cNvSpPr/>
          <p:nvPr/>
        </p:nvSpPr>
        <p:spPr>
          <a:xfrm>
            <a:off x="1958658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D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1BE813D-FDE2-554D-92D2-F6A02B476AC4}"/>
              </a:ext>
            </a:extLst>
          </p:cNvPr>
          <p:cNvSpPr/>
          <p:nvPr/>
        </p:nvSpPr>
        <p:spPr>
          <a:xfrm>
            <a:off x="5735662" y="394252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F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1D9EF4B-1724-F04D-9370-6657CBC8E083}"/>
              </a:ext>
            </a:extLst>
          </p:cNvPr>
          <p:cNvSpPr/>
          <p:nvPr/>
        </p:nvSpPr>
        <p:spPr>
          <a:xfrm>
            <a:off x="3222016" y="3187266"/>
            <a:ext cx="346065" cy="1913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F6DF4C-6AF7-5347-9A95-F565325849E9}"/>
              </a:ext>
            </a:extLst>
          </p:cNvPr>
          <p:cNvSpPr/>
          <p:nvPr/>
        </p:nvSpPr>
        <p:spPr>
          <a:xfrm>
            <a:off x="4657810" y="2212914"/>
            <a:ext cx="97765" cy="907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E47250-EC18-2C4B-8F1A-203DE267A487}"/>
              </a:ext>
            </a:extLst>
          </p:cNvPr>
          <p:cNvSpPr/>
          <p:nvPr/>
        </p:nvSpPr>
        <p:spPr>
          <a:xfrm>
            <a:off x="2628027" y="4313908"/>
            <a:ext cx="128043" cy="719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E6729899-F203-144F-B745-3B7B8B68ACC8}"/>
              </a:ext>
            </a:extLst>
          </p:cNvPr>
          <p:cNvCxnSpPr>
            <a:cxnSpLocks/>
            <a:endCxn id="72" idx="0"/>
          </p:cNvCxnSpPr>
          <p:nvPr/>
        </p:nvCxnSpPr>
        <p:spPr>
          <a:xfrm rot="16200000" flipH="1">
            <a:off x="4854711" y="2580163"/>
            <a:ext cx="2193313" cy="1482134"/>
          </a:xfrm>
          <a:prstGeom prst="curvedConnector3">
            <a:avLst>
              <a:gd name="adj1" fmla="val 64816"/>
            </a:avLst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603DDA8-6162-3945-B8AF-034C268DE573}"/>
              </a:ext>
            </a:extLst>
          </p:cNvPr>
          <p:cNvSpPr/>
          <p:nvPr/>
        </p:nvSpPr>
        <p:spPr>
          <a:xfrm>
            <a:off x="5118395" y="2099601"/>
            <a:ext cx="192569" cy="1371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9A0EBA-587D-9F41-B9C6-09F08B60DD30}"/>
              </a:ext>
            </a:extLst>
          </p:cNvPr>
          <p:cNvSpPr/>
          <p:nvPr/>
        </p:nvSpPr>
        <p:spPr>
          <a:xfrm>
            <a:off x="6493021" y="4417887"/>
            <a:ext cx="398828" cy="144835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31DD259-7ED5-FE43-AD0E-0BAA71F2727D}"/>
              </a:ext>
            </a:extLst>
          </p:cNvPr>
          <p:cNvSpPr/>
          <p:nvPr/>
        </p:nvSpPr>
        <p:spPr>
          <a:xfrm>
            <a:off x="2239728" y="1592393"/>
            <a:ext cx="1116405" cy="477786"/>
          </a:xfrm>
          <a:prstGeom prst="roundRect">
            <a:avLst/>
          </a:prstGeom>
          <a:solidFill>
            <a:srgbClr val="FFD6C9"/>
          </a:solidFill>
          <a:ln w="3175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Input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D3E743-E00E-1145-96B2-A8DCFE20137E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356133" y="1831286"/>
            <a:ext cx="1301677" cy="42700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0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548E57A-4018-874A-8F53-4A887BD2D97C}"/>
              </a:ext>
            </a:extLst>
          </p:cNvPr>
          <p:cNvCxnSpPr>
            <a:cxnSpLocks/>
            <a:endCxn id="67" idx="0"/>
          </p:cNvCxnSpPr>
          <p:nvPr/>
        </p:nvCxnSpPr>
        <p:spPr>
          <a:xfrm rot="10800000" flipV="1">
            <a:off x="3395047" y="2259340"/>
            <a:ext cx="1287463" cy="927925"/>
          </a:xfrm>
          <a:prstGeom prst="curvedConnector2">
            <a:avLst/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CFDFA6A6-70F5-8B46-B5C7-B6C59F0E8D2C}"/>
              </a:ext>
            </a:extLst>
          </p:cNvPr>
          <p:cNvCxnSpPr>
            <a:cxnSpLocks/>
          </p:cNvCxnSpPr>
          <p:nvPr/>
        </p:nvCxnSpPr>
        <p:spPr>
          <a:xfrm rot="5400000">
            <a:off x="2574816" y="3493676"/>
            <a:ext cx="938242" cy="702225"/>
          </a:xfrm>
          <a:prstGeom prst="curvedConnector3">
            <a:avLst>
              <a:gd name="adj1" fmla="val 50000"/>
            </a:avLst>
          </a:prstGeom>
          <a:ln w="28575">
            <a:solidFill>
              <a:srgbClr val="00B25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1D9EF4B-1724-F04D-9370-6657CBC8E083}"/>
              </a:ext>
            </a:extLst>
          </p:cNvPr>
          <p:cNvSpPr/>
          <p:nvPr/>
        </p:nvSpPr>
        <p:spPr>
          <a:xfrm>
            <a:off x="3222016" y="3187266"/>
            <a:ext cx="346065" cy="1913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F6DF4C-6AF7-5347-9A95-F565325849E9}"/>
              </a:ext>
            </a:extLst>
          </p:cNvPr>
          <p:cNvSpPr/>
          <p:nvPr/>
        </p:nvSpPr>
        <p:spPr>
          <a:xfrm>
            <a:off x="4657810" y="2212914"/>
            <a:ext cx="97765" cy="907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E47250-EC18-2C4B-8F1A-203DE267A487}"/>
              </a:ext>
            </a:extLst>
          </p:cNvPr>
          <p:cNvSpPr/>
          <p:nvPr/>
        </p:nvSpPr>
        <p:spPr>
          <a:xfrm>
            <a:off x="2628027" y="4313908"/>
            <a:ext cx="128043" cy="719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A1C2E1D-4291-4B4C-8C39-9535ECF46D62}"/>
              </a:ext>
            </a:extLst>
          </p:cNvPr>
          <p:cNvSpPr/>
          <p:nvPr/>
        </p:nvSpPr>
        <p:spPr>
          <a:xfrm>
            <a:off x="2239728" y="1592393"/>
            <a:ext cx="1116405" cy="477786"/>
          </a:xfrm>
          <a:prstGeom prst="roundRect">
            <a:avLst/>
          </a:prstGeom>
          <a:solidFill>
            <a:srgbClr val="FFD6C9"/>
          </a:solidFill>
          <a:ln w="3175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Input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067E6A-6DAD-A94F-8466-DEE693E214B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356133" y="1831286"/>
            <a:ext cx="1301677" cy="42700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4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1D9EF4B-1724-F04D-9370-6657CBC8E083}"/>
              </a:ext>
            </a:extLst>
          </p:cNvPr>
          <p:cNvSpPr/>
          <p:nvPr/>
        </p:nvSpPr>
        <p:spPr>
          <a:xfrm>
            <a:off x="3222016" y="3187266"/>
            <a:ext cx="346065" cy="1913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F6DF4C-6AF7-5347-9A95-F565325849E9}"/>
              </a:ext>
            </a:extLst>
          </p:cNvPr>
          <p:cNvSpPr/>
          <p:nvPr/>
        </p:nvSpPr>
        <p:spPr>
          <a:xfrm>
            <a:off x="4657810" y="2212914"/>
            <a:ext cx="97765" cy="907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E47250-EC18-2C4B-8F1A-203DE267A487}"/>
              </a:ext>
            </a:extLst>
          </p:cNvPr>
          <p:cNvSpPr/>
          <p:nvPr/>
        </p:nvSpPr>
        <p:spPr>
          <a:xfrm>
            <a:off x="2628027" y="4313908"/>
            <a:ext cx="128043" cy="719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</p:spTree>
    <p:extLst>
      <p:ext uri="{BB962C8B-B14F-4D97-AF65-F5344CB8AC3E}">
        <p14:creationId xmlns:p14="http://schemas.microsoft.com/office/powerpoint/2010/main" val="197264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47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DCE8F7-AA80-7D40-B525-57697AAA6A3C}"/>
              </a:ext>
            </a:extLst>
          </p:cNvPr>
          <p:cNvSpPr/>
          <p:nvPr/>
        </p:nvSpPr>
        <p:spPr>
          <a:xfrm>
            <a:off x="4579124" y="2480990"/>
            <a:ext cx="346065" cy="1913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0974E0-47C5-3945-A052-2806E4D75DD4}"/>
              </a:ext>
            </a:extLst>
          </p:cNvPr>
          <p:cNvSpPr/>
          <p:nvPr/>
        </p:nvSpPr>
        <p:spPr>
          <a:xfrm>
            <a:off x="4769926" y="2232234"/>
            <a:ext cx="97765" cy="907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11075-CFD3-A244-9409-A9E56B349FEA}"/>
              </a:ext>
            </a:extLst>
          </p:cNvPr>
          <p:cNvSpPr/>
          <p:nvPr/>
        </p:nvSpPr>
        <p:spPr>
          <a:xfrm>
            <a:off x="5012125" y="2338209"/>
            <a:ext cx="128043" cy="719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</p:spTree>
    <p:extLst>
      <p:ext uri="{BB962C8B-B14F-4D97-AF65-F5344CB8AC3E}">
        <p14:creationId xmlns:p14="http://schemas.microsoft.com/office/powerpoint/2010/main" val="26669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9F8116-0363-CD44-B9FB-FDF5CAB5656B}"/>
              </a:ext>
            </a:extLst>
          </p:cNvPr>
          <p:cNvSpPr/>
          <p:nvPr/>
        </p:nvSpPr>
        <p:spPr>
          <a:xfrm>
            <a:off x="4376734" y="2058895"/>
            <a:ext cx="1066123" cy="771391"/>
          </a:xfrm>
          <a:prstGeom prst="roundRect">
            <a:avLst/>
          </a:prstGeom>
          <a:solidFill>
            <a:srgbClr val="50A61B">
              <a:alpha val="41000"/>
            </a:srgbClr>
          </a:solidFill>
          <a:ln w="3175"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216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F04966-A2A8-664E-96EE-AA2F8F5F2CA2}"/>
              </a:ext>
            </a:extLst>
          </p:cNvPr>
          <p:cNvSpPr/>
          <p:nvPr/>
        </p:nvSpPr>
        <p:spPr>
          <a:xfrm>
            <a:off x="4206151" y="1873201"/>
            <a:ext cx="371388" cy="37138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2160" dirty="0">
                <a:solidFill>
                  <a:srgbClr val="012639"/>
                </a:solidFill>
                <a:latin typeface="BITSTREAM VERA SANS MONO" panose="020B0609030804020204" pitchFamily="49" charset="0"/>
              </a:rPr>
              <a:t>P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</a:t>
            </a:r>
            <a:endParaRPr/>
          </a:p>
        </p:txBody>
      </p:sp>
      <p:sp>
        <p:nvSpPr>
          <p:cNvPr id="19" name="Google Shape;196;p24">
            <a:extLst>
              <a:ext uri="{FF2B5EF4-FFF2-40B4-BE49-F238E27FC236}">
                <a16:creationId xmlns:a16="http://schemas.microsoft.com/office/drawing/2014/main" id="{199D5BAC-781B-4A4B-AF61-98D9F9861F9C}"/>
              </a:ext>
            </a:extLst>
          </p:cNvPr>
          <p:cNvSpPr/>
          <p:nvPr/>
        </p:nvSpPr>
        <p:spPr>
          <a:xfrm>
            <a:off x="169134" y="183292"/>
            <a:ext cx="2357100" cy="803590"/>
          </a:xfrm>
          <a:prstGeom prst="rect">
            <a:avLst/>
          </a:prstGeom>
          <a:solidFill>
            <a:srgbClr val="1751A6"/>
          </a:solidFill>
          <a:ln>
            <a:noFill/>
          </a:ln>
          <a:effectLst>
            <a:outerShdw blurRad="214313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GB" sz="2200" b="1" dirty="0">
                <a:solidFill>
                  <a:schemeClr val="lt1"/>
                </a:solidFill>
                <a:latin typeface="Barlow"/>
                <a:sym typeface="Barlow"/>
              </a:rPr>
              <a:t>PROBLEM</a:t>
            </a:r>
            <a:endParaRPr lang="en-GB" sz="2200" b="1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1D9EF4B-1724-F04D-9370-6657CBC8E083}"/>
              </a:ext>
            </a:extLst>
          </p:cNvPr>
          <p:cNvSpPr/>
          <p:nvPr/>
        </p:nvSpPr>
        <p:spPr>
          <a:xfrm>
            <a:off x="4579124" y="2480990"/>
            <a:ext cx="346065" cy="19130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0F6DF4C-6AF7-5347-9A95-F565325849E9}"/>
              </a:ext>
            </a:extLst>
          </p:cNvPr>
          <p:cNvSpPr/>
          <p:nvPr/>
        </p:nvSpPr>
        <p:spPr>
          <a:xfrm>
            <a:off x="4752156" y="2234755"/>
            <a:ext cx="97765" cy="90760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E47250-EC18-2C4B-8F1A-203DE267A487}"/>
              </a:ext>
            </a:extLst>
          </p:cNvPr>
          <p:cNvSpPr/>
          <p:nvPr/>
        </p:nvSpPr>
        <p:spPr>
          <a:xfrm>
            <a:off x="5012125" y="2338209"/>
            <a:ext cx="128043" cy="71947"/>
          </a:xfrm>
          <a:prstGeom prst="rect">
            <a:avLst/>
          </a:prstGeom>
          <a:solidFill>
            <a:srgbClr val="FFC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sz="162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5D830A2-C013-8D4A-9ABA-734782310063}"/>
              </a:ext>
            </a:extLst>
          </p:cNvPr>
          <p:cNvSpPr/>
          <p:nvPr/>
        </p:nvSpPr>
        <p:spPr>
          <a:xfrm>
            <a:off x="2239728" y="1592393"/>
            <a:ext cx="1116405" cy="477786"/>
          </a:xfrm>
          <a:prstGeom prst="roundRect">
            <a:avLst/>
          </a:prstGeom>
          <a:solidFill>
            <a:srgbClr val="FFD6C9"/>
          </a:solidFill>
          <a:ln w="3175"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600" dirty="0">
                <a:solidFill>
                  <a:schemeClr val="dk1"/>
                </a:solidFill>
                <a:latin typeface="Barlow"/>
                <a:cs typeface="Arial"/>
              </a:rPr>
              <a:t>Input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5FFD4A-5C32-0042-8798-4D2D9ED1455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356133" y="1831286"/>
            <a:ext cx="1020601" cy="613305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11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 descr=" 33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</a:t>
            </a:r>
            <a:endParaRPr/>
          </a:p>
        </p:txBody>
      </p:sp>
      <p:sp>
        <p:nvSpPr>
          <p:cNvPr id="345" name="Google Shape;345;p34" descr=" 34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JDBL TOOL</a:t>
            </a:r>
            <a:endParaRPr dirty="0"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F098E777-0FDF-FF4E-B443-4A2BCA773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har char=" "/>
            </a:pPr>
            <a:r>
              <a:rPr lang="en-GB"/>
              <a:t> </a:t>
            </a:r>
            <a:r>
              <a:rPr lang="en-SE"/>
              <a:t>                 </a:t>
            </a:r>
            <a:br>
              <a:rPr lang="en-SE"/>
            </a:br>
            <a:r>
              <a:rPr lang="en-SE"/>
              <a:t>                    </a:t>
            </a:r>
            <a:br>
              <a:rPr lang="en-SE"/>
            </a:br>
            <a:r>
              <a:rPr lang="en-SE"/>
              <a:t>                    </a:t>
            </a:r>
            <a:br>
              <a:rPr lang="en-SE"/>
            </a:br>
            <a:r>
              <a:rPr lang="en-SE"/>
              <a:t>       </a:t>
            </a:r>
            <a:endParaRPr lang="en-SE" dirty="0"/>
          </a:p>
          <a:p>
            <a:pPr>
              <a:buChar char=" "/>
            </a:pPr>
            <a:r>
              <a:rPr lang="en-SE"/>
              <a:t>                     </a:t>
            </a:r>
            <a:br>
              <a:rPr lang="en-SE"/>
            </a:br>
            <a:r>
              <a:rPr lang="en-SE"/>
              <a:t>                   </a:t>
            </a:r>
            <a:br>
              <a:rPr lang="en-SE"/>
            </a:br>
            <a:r>
              <a:rPr lang="en-SE"/>
              <a:t>       </a:t>
            </a:r>
            <a:endParaRPr lang="en-SE" dirty="0"/>
          </a:p>
          <a:p>
            <a:pPr>
              <a:buChar char=" "/>
            </a:pPr>
            <a:r>
              <a:rPr lang="en-SE"/>
              <a:t>                      </a:t>
            </a:r>
            <a:br>
              <a:rPr lang="en-SE"/>
            </a:br>
            <a:r>
              <a:rPr lang="en-SE"/>
              <a:t>           </a:t>
            </a:r>
            <a:endParaRPr lang="en-SE" dirty="0"/>
          </a:p>
        </p:txBody>
      </p:sp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E2629D1D-5668-1E48-998E-34D8DE0A50EF}"/>
              </a:ext>
            </a:extLst>
          </p:cNvPr>
          <p:cNvSpPr/>
          <p:nvPr/>
        </p:nvSpPr>
        <p:spPr>
          <a:xfrm>
            <a:off x="334602" y="1372937"/>
            <a:ext cx="3832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  <a:hlinkClick r:id="rId3"/>
              </a:rPr>
              <a:t>https://github.com/castor-software/jdbl</a:t>
            </a:r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    </a:t>
            </a:r>
          </a:p>
        </p:txBody>
      </p:sp>
      <p:grpSp>
        <p:nvGrpSpPr>
          <p:cNvPr id="36" name="Google Shape;867;p49" descr=" 36">
            <a:extLst>
              <a:ext uri="{FF2B5EF4-FFF2-40B4-BE49-F238E27FC236}">
                <a16:creationId xmlns:a16="http://schemas.microsoft.com/office/drawing/2014/main" id="{50246542-69E3-3E42-98FB-C66ED61A5AB8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7" name="Google Shape;868;p49">
              <a:extLst>
                <a:ext uri="{FF2B5EF4-FFF2-40B4-BE49-F238E27FC236}">
                  <a16:creationId xmlns:a16="http://schemas.microsoft.com/office/drawing/2014/main" id="{30B0C140-F8DF-574B-8CD9-38B10BC21E7B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9;p49">
              <a:extLst>
                <a:ext uri="{FF2B5EF4-FFF2-40B4-BE49-F238E27FC236}">
                  <a16:creationId xmlns:a16="http://schemas.microsoft.com/office/drawing/2014/main" id="{707CF0BA-E0F1-C349-944E-14A93D3BFE02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 2">
            <a:extLst>
              <a:ext uri="{FF2B5EF4-FFF2-40B4-BE49-F238E27FC236}">
                <a16:creationId xmlns:a16="http://schemas.microsoft.com/office/drawing/2014/main" id="{71068AD9-2E37-5844-947C-E9064777C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42" y="1890332"/>
            <a:ext cx="3741517" cy="266269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173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 descr=" 33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</a:t>
            </a:r>
            <a:endParaRPr/>
          </a:p>
        </p:txBody>
      </p:sp>
      <p:sp>
        <p:nvSpPr>
          <p:cNvPr id="345" name="Google Shape;345;p34" descr=" 34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JDBL TOOL</a:t>
            </a:r>
            <a:endParaRPr dirty="0"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F098E777-0FDF-FF4E-B443-4A2BCA773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</p:spPr>
        <p:txBody>
          <a:bodyPr/>
          <a:lstStyle/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Relies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on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dynamic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analysis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to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collect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execution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traces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at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runtime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har char=" "/>
            </a:pPr>
            <a:r>
              <a:rPr lang="en-SE"/>
              <a:t>                     </a:t>
            </a:r>
            <a:br>
              <a:rPr lang="en-SE"/>
            </a:br>
            <a:r>
              <a:rPr lang="en-SE"/>
              <a:t>                   </a:t>
            </a:r>
            <a:br>
              <a:rPr lang="en-SE"/>
            </a:br>
            <a:r>
              <a:rPr lang="en-SE"/>
              <a:t>       </a:t>
            </a:r>
            <a:endParaRPr lang="en-SE" dirty="0"/>
          </a:p>
          <a:p>
            <a:pPr>
              <a:buChar char=" "/>
            </a:pPr>
            <a:r>
              <a:rPr lang="en-SE"/>
              <a:t>                      </a:t>
            </a:r>
            <a:br>
              <a:rPr lang="en-SE"/>
            </a:br>
            <a:r>
              <a:rPr lang="en-SE"/>
              <a:t>           </a:t>
            </a:r>
            <a:endParaRPr lang="en-SE" dirty="0"/>
          </a:p>
        </p:txBody>
      </p:sp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E2629D1D-5668-1E48-998E-34D8DE0A50EF}"/>
              </a:ext>
            </a:extLst>
          </p:cNvPr>
          <p:cNvSpPr/>
          <p:nvPr/>
        </p:nvSpPr>
        <p:spPr>
          <a:xfrm>
            <a:off x="334602" y="1372937"/>
            <a:ext cx="3832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  <a:hlinkClick r:id="rId2"/>
              </a:rPr>
              <a:t>https://github.com/castor-software/jdbl</a:t>
            </a:r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    </a:t>
            </a:r>
          </a:p>
        </p:txBody>
      </p:sp>
      <p:grpSp>
        <p:nvGrpSpPr>
          <p:cNvPr id="36" name="Google Shape;867;p49" descr=" 36">
            <a:extLst>
              <a:ext uri="{FF2B5EF4-FFF2-40B4-BE49-F238E27FC236}">
                <a16:creationId xmlns:a16="http://schemas.microsoft.com/office/drawing/2014/main" id="{50246542-69E3-3E42-98FB-C66ED61A5AB8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7" name="Google Shape;868;p49">
              <a:extLst>
                <a:ext uri="{FF2B5EF4-FFF2-40B4-BE49-F238E27FC236}">
                  <a16:creationId xmlns:a16="http://schemas.microsoft.com/office/drawing/2014/main" id="{30B0C140-F8DF-574B-8CD9-38B10BC21E7B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9;p49">
              <a:extLst>
                <a:ext uri="{FF2B5EF4-FFF2-40B4-BE49-F238E27FC236}">
                  <a16:creationId xmlns:a16="http://schemas.microsoft.com/office/drawing/2014/main" id="{707CF0BA-E0F1-C349-944E-14A93D3BFE02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 2">
            <a:extLst>
              <a:ext uri="{FF2B5EF4-FFF2-40B4-BE49-F238E27FC236}">
                <a16:creationId xmlns:a16="http://schemas.microsoft.com/office/drawing/2014/main" id="{71068AD9-2E37-5844-947C-E9064777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2" y="1890332"/>
            <a:ext cx="3741517" cy="266269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67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 descr=" 339"/>
          <p:cNvSpPr txBox="1">
            <a:spLocks noGrp="1"/>
          </p:cNvSpPr>
          <p:nvPr>
            <p:ph type="sldNum" idx="12"/>
          </p:nvPr>
        </p:nvSpPr>
        <p:spPr>
          <a:xfrm>
            <a:off x="8750400" y="4356225"/>
            <a:ext cx="393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</a:t>
            </a:r>
            <a:endParaRPr/>
          </a:p>
        </p:txBody>
      </p:sp>
      <p:sp>
        <p:nvSpPr>
          <p:cNvPr id="345" name="Google Shape;345;p34" descr=" 345"/>
          <p:cNvSpPr txBox="1">
            <a:spLocks noGrp="1"/>
          </p:cNvSpPr>
          <p:nvPr>
            <p:ph type="title"/>
          </p:nvPr>
        </p:nvSpPr>
        <p:spPr>
          <a:xfrm>
            <a:off x="4483099" y="393475"/>
            <a:ext cx="3460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JDBL TOOL</a:t>
            </a:r>
            <a:endParaRPr dirty="0"/>
          </a:p>
        </p:txBody>
      </p:sp>
      <p:sp>
        <p:nvSpPr>
          <p:cNvPr id="3" name="Text Placeholder 2" descr=" 3">
            <a:extLst>
              <a:ext uri="{FF2B5EF4-FFF2-40B4-BE49-F238E27FC236}">
                <a16:creationId xmlns:a16="http://schemas.microsoft.com/office/drawing/2014/main" id="{F098E777-0FDF-FF4E-B443-4A2BCA773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5550" y="1349150"/>
            <a:ext cx="3776400" cy="2938500"/>
          </a:xfrm>
        </p:spPr>
        <p:txBody>
          <a:bodyPr/>
          <a:lstStyle/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Relies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on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dynamic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analysis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to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collect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execution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traces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at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runtime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lr>
                <a:srgbClr val="373545"/>
              </a:buClr>
            </a:pP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Automatically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remove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unused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classes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and</a:t>
            </a:r>
            <a:r>
              <a:rPr lang="en-SE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 </a:t>
            </a:r>
            <a:r>
              <a:rPr lang="en-GB">
                <a:solidFill>
                  <a:prstClr val="black">
                    <a:lumMod val="100000"/>
                  </a:prstClr>
                </a:solidFill>
                <a:latin typeface="Barlow" pitchFamily="2" charset="77"/>
              </a:rPr>
              <a:t>methods</a:t>
            </a:r>
            <a:endParaRPr lang="en-SE">
              <a:solidFill>
                <a:prstClr val="black">
                  <a:lumMod val="100000"/>
                </a:prstClr>
              </a:solidFill>
              <a:latin typeface="Barlow" pitchFamily="2" charset="77"/>
            </a:endParaRPr>
          </a:p>
          <a:p>
            <a:pPr>
              <a:buChar char=" "/>
            </a:pPr>
            <a:r>
              <a:rPr lang="en-SE"/>
              <a:t>                      </a:t>
            </a:r>
            <a:br>
              <a:rPr lang="en-SE"/>
            </a:br>
            <a:r>
              <a:rPr lang="en-SE"/>
              <a:t>           </a:t>
            </a:r>
            <a:endParaRPr lang="en-SE" dirty="0"/>
          </a:p>
        </p:txBody>
      </p:sp>
      <p:sp>
        <p:nvSpPr>
          <p:cNvPr id="5" name="Rectangle 4" descr=" 5">
            <a:extLst>
              <a:ext uri="{FF2B5EF4-FFF2-40B4-BE49-F238E27FC236}">
                <a16:creationId xmlns:a16="http://schemas.microsoft.com/office/drawing/2014/main" id="{E2629D1D-5668-1E48-998E-34D8DE0A50EF}"/>
              </a:ext>
            </a:extLst>
          </p:cNvPr>
          <p:cNvSpPr/>
          <p:nvPr/>
        </p:nvSpPr>
        <p:spPr>
          <a:xfrm>
            <a:off x="334602" y="1372937"/>
            <a:ext cx="38323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dk1"/>
                </a:solidFill>
                <a:latin typeface="Barlow"/>
                <a:sym typeface="Barlow"/>
                <a:hlinkClick r:id="rId2"/>
              </a:rPr>
              <a:t>https://github.com/castor-software/jdbl</a:t>
            </a:r>
            <a:r>
              <a:rPr lang="en-SE" dirty="0">
                <a:solidFill>
                  <a:schemeClr val="dk1"/>
                </a:solidFill>
                <a:latin typeface="Barlow"/>
                <a:sym typeface="Barlow"/>
              </a:rPr>
              <a:t>    </a:t>
            </a:r>
          </a:p>
        </p:txBody>
      </p:sp>
      <p:grpSp>
        <p:nvGrpSpPr>
          <p:cNvPr id="36" name="Google Shape;867;p49" descr=" 36">
            <a:extLst>
              <a:ext uri="{FF2B5EF4-FFF2-40B4-BE49-F238E27FC236}">
                <a16:creationId xmlns:a16="http://schemas.microsoft.com/office/drawing/2014/main" id="{50246542-69E3-3E42-98FB-C66ED61A5AB8}"/>
              </a:ext>
            </a:extLst>
          </p:cNvPr>
          <p:cNvGrpSpPr/>
          <p:nvPr/>
        </p:nvGrpSpPr>
        <p:grpSpPr>
          <a:xfrm>
            <a:off x="8073970" y="605118"/>
            <a:ext cx="587592" cy="422494"/>
            <a:chOff x="5255200" y="3006475"/>
            <a:chExt cx="511700" cy="378575"/>
          </a:xfrm>
          <a:solidFill>
            <a:schemeClr val="bg1"/>
          </a:solidFill>
        </p:grpSpPr>
        <p:sp>
          <p:nvSpPr>
            <p:cNvPr id="37" name="Google Shape;868;p49">
              <a:extLst>
                <a:ext uri="{FF2B5EF4-FFF2-40B4-BE49-F238E27FC236}">
                  <a16:creationId xmlns:a16="http://schemas.microsoft.com/office/drawing/2014/main" id="{30B0C140-F8DF-574B-8CD9-38B10BC21E7B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9;p49">
              <a:extLst>
                <a:ext uri="{FF2B5EF4-FFF2-40B4-BE49-F238E27FC236}">
                  <a16:creationId xmlns:a16="http://schemas.microsoft.com/office/drawing/2014/main" id="{707CF0BA-E0F1-C349-944E-14A93D3BFE02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 2">
            <a:extLst>
              <a:ext uri="{FF2B5EF4-FFF2-40B4-BE49-F238E27FC236}">
                <a16:creationId xmlns:a16="http://schemas.microsoft.com/office/drawing/2014/main" id="{71068AD9-2E37-5844-947C-E9064777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2" y="1890332"/>
            <a:ext cx="3741517" cy="266269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640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theme/theme1.xml><?xml version="1.0" encoding="utf-8"?>
<a:theme xmlns:a="http://schemas.openxmlformats.org/drawingml/2006/main" name="Basset templat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FA84276F-7B28-A447-84C9-408C9B8F1DE8}">
  <we:reference id="wa104381411" version="1.0.0.0" store="en-GB" storeType="OMEX"/>
  <we:alternateReferences>
    <we:reference id="WA104381411" version="1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026838D-FD28-524D-BC50-18FC3013DF67}">
  <we:reference id="wa200001745" version="1.0.1.5" store="en-GB" storeType="OMEX"/>
  <we:alternateReferences>
    <we:reference id="WA200001745" version="1.0.1.5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FCB862F2-960E-014F-856C-8A3D725DA4A9}">
  <we:reference id="wa104380121" version="2.0.0.0" store="en-GB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7973</TotalTime>
  <Words>4430</Words>
  <Application>Microsoft Macintosh PowerPoint</Application>
  <PresentationFormat>On-screen Show (16:9)</PresentationFormat>
  <Paragraphs>1015</Paragraphs>
  <Slides>145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4" baseType="lpstr">
      <vt:lpstr>Linux Biolinum</vt:lpstr>
      <vt:lpstr>BITSTREAM VERA SANS MONO</vt:lpstr>
      <vt:lpstr>Barlow</vt:lpstr>
      <vt:lpstr>Arial</vt:lpstr>
      <vt:lpstr>Wingdings</vt:lpstr>
      <vt:lpstr>JetBrains Mono</vt:lpstr>
      <vt:lpstr>Verdana</vt:lpstr>
      <vt:lpstr>JetBrains Mono Light</vt:lpstr>
      <vt:lpstr>Basset template</vt:lpstr>
      <vt:lpstr>AUTOMATED SOFTWARE DEBLOAT</vt:lpstr>
      <vt:lpstr>AGENDA</vt:lpstr>
      <vt:lpstr>AGENDA</vt:lpstr>
      <vt:lpstr>AGENDA</vt:lpstr>
      <vt:lpstr>AGENDA</vt:lpstr>
      <vt:lpstr>AGENDA</vt:lpstr>
      <vt:lpstr>AGENDA</vt:lpstr>
      <vt:lpstr>PowerPoint Presentation</vt:lpstr>
      <vt:lpstr>PowerPoint Presentation</vt:lpstr>
      <vt:lpstr>THE HISTORY OF THE  true  COMMAND</vt:lpstr>
      <vt:lpstr>THE HISTORY OF THE  true  COMMAND</vt:lpstr>
      <vt:lpstr>THE HISTORY OF THE  true  COMMAND</vt:lpstr>
      <vt:lpstr>THE HISTORY OF THE  true  COMMAND</vt:lpstr>
      <vt:lpstr>PowerPoint Presentation</vt:lpstr>
      <vt:lpstr>SOFTWARE BLOAT</vt:lpstr>
      <vt:lpstr>IT IS A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1st CONTRIBUTION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DEPCLEAN TOOL</vt:lpstr>
      <vt:lpstr>DEPCLEAN TOOL</vt:lpstr>
      <vt:lpstr>DEPCLEAN TOOL</vt:lpstr>
      <vt:lpstr>DEPCLEAN TOOL</vt:lpstr>
      <vt:lpstr>PowerPoint Presentation</vt:lpstr>
      <vt:lpstr>PowerPoint Presentation</vt:lpstr>
      <vt:lpstr>HOW MUCH DEPENDENCY BLOAT EXISTS?</vt:lpstr>
      <vt:lpstr>HOW MUCH DEPENDENCY BLOAT EXISTS?</vt:lpstr>
      <vt:lpstr>HOW MUCH DEPENDENCY BLOAT EXISTS?</vt:lpstr>
      <vt:lpstr>ARE DEVOPERS WILLING TO REMOVE BLOAT? </vt:lpstr>
      <vt:lpstr>ARE DEVOPERS WILLING TO REMOVE BLOAT? </vt:lpstr>
      <vt:lpstr>ARE DEVOPERS WILLING TO REMOVE BLOAT? </vt:lpstr>
      <vt:lpstr>ARE DEVOPERS WILLING TO REMOVE BLOAT? </vt:lpstr>
      <vt:lpstr>SUMMARY OF 1st CONTRIBUTION </vt:lpstr>
      <vt:lpstr>SUMMARY OF 1st CONTRIBUTION </vt:lpstr>
      <vt:lpstr>SUMMARY OF 1st CONTRIBUTION </vt:lpstr>
      <vt:lpstr>SUMMARY OF 1st CONTRIBUTION </vt:lpstr>
      <vt:lpstr>2nd CONTRIBUTION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USAGE STATUS EVOLVES?</vt:lpstr>
      <vt:lpstr>HOW DOES THE USAGE STATUS EVOLVES?</vt:lpstr>
      <vt:lpstr>HOW DOES THE USAGE STATUS EVOLVES?</vt:lpstr>
      <vt:lpstr>HOW DOES THE USAGE STATUS EVOLVES?</vt:lpstr>
      <vt:lpstr>HOW DOES THE USAGE STATUS EVOLVES?</vt:lpstr>
      <vt:lpstr>HOW DOES THE USAGE STATUS EVOLVES?</vt:lpstr>
      <vt:lpstr>HOW DOES THE USAGE STATUS EVOLVES?</vt:lpstr>
      <vt:lpstr>HOW DOES THE USAGE STATUS EVOLVES?</vt:lpstr>
      <vt:lpstr>HOW DOES THE USAGE STATUS EVOLVES?</vt:lpstr>
      <vt:lpstr>HOW DOES THE USAGE STATUS EVOLVES?</vt:lpstr>
      <vt:lpstr>HOW DOES THE USAGE STATUS EVOLVES?</vt:lpstr>
      <vt:lpstr>HOW DOES THE USAGE STATUS EVOLVES?</vt:lpstr>
      <vt:lpstr>DO DEVELOPERS UPDATE BLOATED DEPENDENCIES?</vt:lpstr>
      <vt:lpstr>DO DEVELOPERS UPDATE BLOATED DEPENDENCIES?</vt:lpstr>
      <vt:lpstr>DO DEVELOPERS UPDATE BLOATED DEPENDENCIES?</vt:lpstr>
      <vt:lpstr>DO DEVELOPERS UPDATE BLOATED DEPENDENCIES?</vt:lpstr>
      <vt:lpstr>DO DEVELOPERS UPDATE BLOATED DEPENDENCIES?</vt:lpstr>
      <vt:lpstr>SUMMARY OF 2nd CONTRIBUTION </vt:lpstr>
      <vt:lpstr>SUMMARY OF 2nd CONTRIBUTION </vt:lpstr>
      <vt:lpstr>SUMMARY OF 2nd CONTRIBUTION </vt:lpstr>
      <vt:lpstr>SUMMARY OF 2nd CONTRIBUTION </vt:lpstr>
      <vt:lpstr>3rd CONTRIBUTION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JDBL TOOL</vt:lpstr>
      <vt:lpstr>JDBL TOOL</vt:lpstr>
      <vt:lpstr>JDBL TOOL</vt:lpstr>
      <vt:lpstr>JDBL TOOL</vt:lpstr>
      <vt:lpstr>APPROACH</vt:lpstr>
      <vt:lpstr>APPROACH</vt:lpstr>
      <vt:lpstr>APPROACH</vt:lpstr>
      <vt:lpstr>APPROACH</vt:lpstr>
      <vt:lpstr>APPROACH</vt:lpstr>
      <vt:lpstr>APPROACH</vt:lpstr>
      <vt:lpstr>CAN JDBL DEBLOAT AUTOMATICALLY?</vt:lpstr>
      <vt:lpstr>CAN JDBL DEBLOAT AUTOMATICALLY?</vt:lpstr>
      <vt:lpstr>IS THE BEHAVIOUR PRESERVED?</vt:lpstr>
      <vt:lpstr>IS THE BEHAVIOUR PRESERVED?</vt:lpstr>
      <vt:lpstr>WHAT IS THE BENEFIT?</vt:lpstr>
      <vt:lpstr>WHAT IS THE BENEFIT?</vt:lpstr>
      <vt:lpstr>ARE THE CLIENTS AFFECTED?</vt:lpstr>
      <vt:lpstr>ARE THE CLIENTS AFFECTED?</vt:lpstr>
      <vt:lpstr>SUMMARY OF 3rd CONTRIBUTION </vt:lpstr>
      <vt:lpstr>SUMMARY OF 3rd CONTRIBUTION </vt:lpstr>
      <vt:lpstr>SUMMARY OF 3rd CONTRIBUTION </vt:lpstr>
      <vt:lpstr>SUMMARY OF 3rd CONTRIBUTION </vt:lpstr>
      <vt:lpstr>SUMMARY OF 3rd CONTRIBUTION </vt:lpstr>
      <vt:lpstr>LESSONS LEARNED</vt:lpstr>
      <vt:lpstr>LESSONS LEARNED</vt:lpstr>
      <vt:lpstr>LESSONS LEARNED</vt:lpstr>
      <vt:lpstr>LESSONS LEARNED</vt:lpstr>
      <vt:lpstr>FUTURE WORK</vt:lpstr>
      <vt:lpstr>FUTURE WORK</vt:lpstr>
      <vt:lpstr>FUTURE WORK</vt:lpstr>
      <vt:lpstr>FUTURE WORK</vt:lpstr>
      <vt:lpstr>FUTURE WORK</vt:lpstr>
      <vt:lpstr>PHD PROGRESS</vt:lpstr>
      <vt:lpstr>PAPERS DIRECTLY RELATED</vt:lpstr>
      <vt:lpstr>OTHER PAPERS</vt:lpstr>
      <vt:lpstr>TEACHER ASSISTANT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 BABY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César Soto Valero</cp:lastModifiedBy>
  <cp:revision>178</cp:revision>
  <dcterms:modified xsi:type="dcterms:W3CDTF">2021-04-09T07:22:51Z</dcterms:modified>
</cp:coreProperties>
</file>